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gs/tag4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1C2C"/>
    <a:srgbClr val="636569"/>
    <a:srgbClr val="965F36"/>
    <a:srgbClr val="00000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48" autoAdjust="0"/>
    <p:restoredTop sz="94660"/>
  </p:normalViewPr>
  <p:slideViewPr>
    <p:cSldViewPr>
      <p:cViewPr varScale="1">
        <p:scale>
          <a:sx n="103" d="100"/>
          <a:sy n="103" d="100"/>
        </p:scale>
        <p:origin x="24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4AC29F-04DE-4187-A681-52BFCC1E6C3D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39987D0E-68CB-4EFB-B408-2A8071A653AF}">
      <dgm:prSet custT="1"/>
      <dgm:spPr>
        <a:solidFill>
          <a:srgbClr val="965F36"/>
        </a:solidFill>
      </dgm:spPr>
      <dgm:t>
        <a:bodyPr/>
        <a:lstStyle/>
        <a:p>
          <a:r>
            <a:rPr lang="fr-CA" sz="1200" dirty="0">
              <a:latin typeface="Arial" panose="020B0604020202020204" pitchFamily="34" charset="0"/>
              <a:cs typeface="Arial" panose="020B0604020202020204" pitchFamily="34" charset="0"/>
            </a:rPr>
            <a:t>Traitement du dossier dans un délai de 90 jours*</a:t>
          </a:r>
        </a:p>
      </dgm:t>
    </dgm:pt>
    <dgm:pt modelId="{F40D5E7A-4E05-4A22-9430-3CDEA4F58E45}" type="parTrans" cxnId="{8865B4B2-4900-4631-85FE-674DD1679429}">
      <dgm:prSet/>
      <dgm:spPr/>
      <dgm:t>
        <a:bodyPr/>
        <a:lstStyle/>
        <a:p>
          <a:endParaRPr lang="fr-CA"/>
        </a:p>
      </dgm:t>
    </dgm:pt>
    <dgm:pt modelId="{A9E55E4F-E443-456F-B7DC-8D85F8BF3BA3}" type="sibTrans" cxnId="{8865B4B2-4900-4631-85FE-674DD1679429}">
      <dgm:prSet/>
      <dgm:spPr/>
      <dgm:t>
        <a:bodyPr/>
        <a:lstStyle/>
        <a:p>
          <a:endParaRPr lang="fr-CA"/>
        </a:p>
      </dgm:t>
    </dgm:pt>
    <dgm:pt modelId="{FA12A130-8454-42E5-B4D7-0345D8611FBE}">
      <dgm:prSet phldrT="[Texte]" custT="1"/>
      <dgm:spPr>
        <a:solidFill>
          <a:srgbClr val="965F36"/>
        </a:solidFill>
      </dgm:spPr>
      <dgm:t>
        <a:bodyPr/>
        <a:lstStyle/>
        <a:p>
          <a:r>
            <a:rPr lang="fr-CA" sz="1200" dirty="0">
              <a:latin typeface="Arial" panose="020B0604020202020204" pitchFamily="34" charset="0"/>
              <a:cs typeface="Arial" panose="020B0604020202020204" pitchFamily="34" charset="0"/>
            </a:rPr>
            <a:t>Réception de la plainte</a:t>
          </a:r>
        </a:p>
      </dgm:t>
    </dgm:pt>
    <dgm:pt modelId="{128D0D63-5773-4DBD-A9E7-2E7090DD1145}" type="sibTrans" cxnId="{9C091D20-3498-42EB-8E87-C858E5C8300F}">
      <dgm:prSet/>
      <dgm:spPr/>
      <dgm:t>
        <a:bodyPr/>
        <a:lstStyle/>
        <a:p>
          <a:endParaRPr lang="fr-CA"/>
        </a:p>
      </dgm:t>
    </dgm:pt>
    <dgm:pt modelId="{58455DD3-54A7-40B0-B7DD-20C9E0CD2A13}" type="parTrans" cxnId="{9C091D20-3498-42EB-8E87-C858E5C8300F}">
      <dgm:prSet/>
      <dgm:spPr/>
      <dgm:t>
        <a:bodyPr/>
        <a:lstStyle/>
        <a:p>
          <a:endParaRPr lang="fr-CA"/>
        </a:p>
      </dgm:t>
    </dgm:pt>
    <dgm:pt modelId="{F85A314C-BD35-49DC-BA04-CBC1C11DB494}">
      <dgm:prSet phldrT="[Texte]" custT="1"/>
      <dgm:spPr>
        <a:solidFill>
          <a:srgbClr val="965F36"/>
        </a:solidFill>
      </dgm:spPr>
      <dgm:t>
        <a:bodyPr/>
        <a:lstStyle/>
        <a:p>
          <a:r>
            <a:rPr lang="fr-CA" sz="1200" dirty="0">
              <a:latin typeface="Arial" panose="020B0604020202020204" pitchFamily="34" charset="0"/>
              <a:cs typeface="Arial" panose="020B0604020202020204" pitchFamily="34" charset="0"/>
            </a:rPr>
            <a:t>Envoi d’un accusé de réception dans un délai de 10 jours*</a:t>
          </a:r>
        </a:p>
      </dgm:t>
    </dgm:pt>
    <dgm:pt modelId="{1E436CD2-A3B4-446A-8DBF-C7240F8B49EC}" type="sibTrans" cxnId="{7F14DCC1-A3D7-467F-BA5C-6FF13A42F6BA}">
      <dgm:prSet/>
      <dgm:spPr/>
      <dgm:t>
        <a:bodyPr/>
        <a:lstStyle/>
        <a:p>
          <a:endParaRPr lang="fr-CA"/>
        </a:p>
      </dgm:t>
    </dgm:pt>
    <dgm:pt modelId="{4E21FC38-2D51-4A5A-906B-6B1805436AB9}" type="parTrans" cxnId="{7F14DCC1-A3D7-467F-BA5C-6FF13A42F6BA}">
      <dgm:prSet/>
      <dgm:spPr/>
      <dgm:t>
        <a:bodyPr/>
        <a:lstStyle/>
        <a:p>
          <a:endParaRPr lang="fr-CA"/>
        </a:p>
      </dgm:t>
    </dgm:pt>
    <dgm:pt modelId="{E3F3B4F7-1D3A-4894-8755-D0EF0925E6E8}">
      <dgm:prSet phldrT="[Texte]" custT="1"/>
      <dgm:spPr>
        <a:solidFill>
          <a:srgbClr val="965F36"/>
        </a:solidFill>
      </dgm:spPr>
      <dgm:t>
        <a:bodyPr/>
        <a:lstStyle/>
        <a:p>
          <a:r>
            <a:rPr lang="fr-CA" sz="1200" dirty="0">
              <a:latin typeface="Arial" panose="020B0604020202020204" pitchFamily="34" charset="0"/>
              <a:cs typeface="Arial" panose="020B0604020202020204" pitchFamily="34" charset="0"/>
            </a:rPr>
            <a:t>Création du dossier de plainte</a:t>
          </a:r>
        </a:p>
      </dgm:t>
    </dgm:pt>
    <dgm:pt modelId="{6F0ECA3C-AF8C-4F67-ADE5-6D360D1EBCF5}" type="sibTrans" cxnId="{FE09E59F-7EBB-4071-A4D4-78FD1BB392BD}">
      <dgm:prSet/>
      <dgm:spPr/>
      <dgm:t>
        <a:bodyPr/>
        <a:lstStyle/>
        <a:p>
          <a:endParaRPr lang="fr-CA"/>
        </a:p>
      </dgm:t>
    </dgm:pt>
    <dgm:pt modelId="{7E56E582-AD8C-4A79-9DB0-1A9C3D0FA5A4}" type="parTrans" cxnId="{FE09E59F-7EBB-4071-A4D4-78FD1BB392BD}">
      <dgm:prSet/>
      <dgm:spPr/>
      <dgm:t>
        <a:bodyPr/>
        <a:lstStyle/>
        <a:p>
          <a:endParaRPr lang="fr-CA"/>
        </a:p>
      </dgm:t>
    </dgm:pt>
    <dgm:pt modelId="{C29B4344-1C5D-4D6E-A2DF-FEDFA426763F}">
      <dgm:prSet custT="1"/>
      <dgm:spPr>
        <a:solidFill>
          <a:srgbClr val="965F36"/>
        </a:solidFill>
      </dgm:spPr>
      <dgm:t>
        <a:bodyPr/>
        <a:lstStyle/>
        <a:p>
          <a:r>
            <a:rPr lang="fr-CA" sz="1200" dirty="0">
              <a:latin typeface="Arial" panose="020B0604020202020204" pitchFamily="34" charset="0"/>
              <a:cs typeface="Arial" panose="020B0604020202020204" pitchFamily="34" charset="0"/>
            </a:rPr>
            <a:t>Possibilité de transfert à l’Autorité des marchés financiers</a:t>
          </a:r>
        </a:p>
      </dgm:t>
    </dgm:pt>
    <dgm:pt modelId="{F0992AB9-E4FA-4640-9504-0DE8479961E3}" type="parTrans" cxnId="{74479DA4-EBEE-486F-8EB8-67C3873CE58B}">
      <dgm:prSet/>
      <dgm:spPr/>
      <dgm:t>
        <a:bodyPr/>
        <a:lstStyle/>
        <a:p>
          <a:endParaRPr lang="fr-CA"/>
        </a:p>
      </dgm:t>
    </dgm:pt>
    <dgm:pt modelId="{D1AB07D3-3F32-4723-8AB2-E45CB0EFD749}" type="sibTrans" cxnId="{74479DA4-EBEE-486F-8EB8-67C3873CE58B}">
      <dgm:prSet/>
      <dgm:spPr/>
      <dgm:t>
        <a:bodyPr/>
        <a:lstStyle/>
        <a:p>
          <a:endParaRPr lang="fr-CA"/>
        </a:p>
      </dgm:t>
    </dgm:pt>
    <dgm:pt modelId="{1BDF70E2-6CD1-4E43-925C-3910D60AA4F7}" type="pres">
      <dgm:prSet presAssocID="{564AC29F-04DE-4187-A681-52BFCC1E6C3D}" presName="Name0" presStyleCnt="0">
        <dgm:presLayoutVars>
          <dgm:dir/>
          <dgm:animLvl val="lvl"/>
          <dgm:resizeHandles val="exact"/>
        </dgm:presLayoutVars>
      </dgm:prSet>
      <dgm:spPr/>
    </dgm:pt>
    <dgm:pt modelId="{03B5219B-1879-48D0-AF80-5F4EDB7C39CC}" type="pres">
      <dgm:prSet presAssocID="{C29B4344-1C5D-4D6E-A2DF-FEDFA426763F}" presName="boxAndChildren" presStyleCnt="0"/>
      <dgm:spPr/>
    </dgm:pt>
    <dgm:pt modelId="{4FF08F55-D614-49CD-9412-F8620DCABF14}" type="pres">
      <dgm:prSet presAssocID="{C29B4344-1C5D-4D6E-A2DF-FEDFA426763F}" presName="parentTextBox" presStyleLbl="node1" presStyleIdx="0" presStyleCnt="5"/>
      <dgm:spPr/>
    </dgm:pt>
    <dgm:pt modelId="{64678B9F-12E6-41A9-B096-145832452D9A}" type="pres">
      <dgm:prSet presAssocID="{A9E55E4F-E443-456F-B7DC-8D85F8BF3BA3}" presName="sp" presStyleCnt="0"/>
      <dgm:spPr/>
    </dgm:pt>
    <dgm:pt modelId="{CF98E0B1-377B-4A50-93E2-8CA3EB8D92EA}" type="pres">
      <dgm:prSet presAssocID="{39987D0E-68CB-4EFB-B408-2A8071A653AF}" presName="arrowAndChildren" presStyleCnt="0"/>
      <dgm:spPr/>
    </dgm:pt>
    <dgm:pt modelId="{52260427-F635-4B86-A54E-D270EAF601C0}" type="pres">
      <dgm:prSet presAssocID="{39987D0E-68CB-4EFB-B408-2A8071A653AF}" presName="parentTextArrow" presStyleLbl="node1" presStyleIdx="1" presStyleCnt="5"/>
      <dgm:spPr/>
    </dgm:pt>
    <dgm:pt modelId="{88F3F9DD-E8CC-4C54-A302-964EE24FA608}" type="pres">
      <dgm:prSet presAssocID="{6F0ECA3C-AF8C-4F67-ADE5-6D360D1EBCF5}" presName="sp" presStyleCnt="0"/>
      <dgm:spPr/>
    </dgm:pt>
    <dgm:pt modelId="{D19CC6C2-129C-40D3-BAEA-041445F54EC1}" type="pres">
      <dgm:prSet presAssocID="{E3F3B4F7-1D3A-4894-8755-D0EF0925E6E8}" presName="arrowAndChildren" presStyleCnt="0"/>
      <dgm:spPr/>
    </dgm:pt>
    <dgm:pt modelId="{D180BD24-C076-495E-8D11-8FC14E6FD01F}" type="pres">
      <dgm:prSet presAssocID="{E3F3B4F7-1D3A-4894-8755-D0EF0925E6E8}" presName="parentTextArrow" presStyleLbl="node1" presStyleIdx="2" presStyleCnt="5"/>
      <dgm:spPr/>
    </dgm:pt>
    <dgm:pt modelId="{5D411C8D-77F7-48AF-9753-76B980C225FE}" type="pres">
      <dgm:prSet presAssocID="{1E436CD2-A3B4-446A-8DBF-C7240F8B49EC}" presName="sp" presStyleCnt="0"/>
      <dgm:spPr/>
    </dgm:pt>
    <dgm:pt modelId="{A05A2EC4-790F-4D95-B8A0-BE8EA38C4766}" type="pres">
      <dgm:prSet presAssocID="{F85A314C-BD35-49DC-BA04-CBC1C11DB494}" presName="arrowAndChildren" presStyleCnt="0"/>
      <dgm:spPr/>
    </dgm:pt>
    <dgm:pt modelId="{9A6A04F7-711E-4707-9EDC-7FA22B4AD02C}" type="pres">
      <dgm:prSet presAssocID="{F85A314C-BD35-49DC-BA04-CBC1C11DB494}" presName="parentTextArrow" presStyleLbl="node1" presStyleIdx="3" presStyleCnt="5"/>
      <dgm:spPr/>
    </dgm:pt>
    <dgm:pt modelId="{36873B1E-B5E8-47C8-B372-1A9F2C5F1FDD}" type="pres">
      <dgm:prSet presAssocID="{128D0D63-5773-4DBD-A9E7-2E7090DD1145}" presName="sp" presStyleCnt="0"/>
      <dgm:spPr/>
    </dgm:pt>
    <dgm:pt modelId="{7A77B2D1-8E0E-4755-A559-6B7FA92D9C1E}" type="pres">
      <dgm:prSet presAssocID="{FA12A130-8454-42E5-B4D7-0345D8611FBE}" presName="arrowAndChildren" presStyleCnt="0"/>
      <dgm:spPr/>
    </dgm:pt>
    <dgm:pt modelId="{B9116CF5-E2F1-4C7D-920B-EDE3D0727A7E}" type="pres">
      <dgm:prSet presAssocID="{FA12A130-8454-42E5-B4D7-0345D8611FBE}" presName="parentTextArrow" presStyleLbl="node1" presStyleIdx="4" presStyleCnt="5" custScaleY="79115"/>
      <dgm:spPr/>
    </dgm:pt>
  </dgm:ptLst>
  <dgm:cxnLst>
    <dgm:cxn modelId="{9C091D20-3498-42EB-8E87-C858E5C8300F}" srcId="{564AC29F-04DE-4187-A681-52BFCC1E6C3D}" destId="{FA12A130-8454-42E5-B4D7-0345D8611FBE}" srcOrd="0" destOrd="0" parTransId="{58455DD3-54A7-40B0-B7DD-20C9E0CD2A13}" sibTransId="{128D0D63-5773-4DBD-A9E7-2E7090DD1145}"/>
    <dgm:cxn modelId="{0BA3DF3C-9857-4BB2-878A-2BB24F4DD8A3}" type="presOf" srcId="{C29B4344-1C5D-4D6E-A2DF-FEDFA426763F}" destId="{4FF08F55-D614-49CD-9412-F8620DCABF14}" srcOrd="0" destOrd="0" presId="urn:microsoft.com/office/officeart/2005/8/layout/process4"/>
    <dgm:cxn modelId="{C0018783-7E54-4627-8F82-25929838B396}" type="presOf" srcId="{E3F3B4F7-1D3A-4894-8755-D0EF0925E6E8}" destId="{D180BD24-C076-495E-8D11-8FC14E6FD01F}" srcOrd="0" destOrd="0" presId="urn:microsoft.com/office/officeart/2005/8/layout/process4"/>
    <dgm:cxn modelId="{0670C585-1EAB-46F8-A694-981B32CCBC56}" type="presOf" srcId="{F85A314C-BD35-49DC-BA04-CBC1C11DB494}" destId="{9A6A04F7-711E-4707-9EDC-7FA22B4AD02C}" srcOrd="0" destOrd="0" presId="urn:microsoft.com/office/officeart/2005/8/layout/process4"/>
    <dgm:cxn modelId="{FE09E59F-7EBB-4071-A4D4-78FD1BB392BD}" srcId="{564AC29F-04DE-4187-A681-52BFCC1E6C3D}" destId="{E3F3B4F7-1D3A-4894-8755-D0EF0925E6E8}" srcOrd="2" destOrd="0" parTransId="{7E56E582-AD8C-4A79-9DB0-1A9C3D0FA5A4}" sibTransId="{6F0ECA3C-AF8C-4F67-ADE5-6D360D1EBCF5}"/>
    <dgm:cxn modelId="{74479DA4-EBEE-486F-8EB8-67C3873CE58B}" srcId="{564AC29F-04DE-4187-A681-52BFCC1E6C3D}" destId="{C29B4344-1C5D-4D6E-A2DF-FEDFA426763F}" srcOrd="4" destOrd="0" parTransId="{F0992AB9-E4FA-4640-9504-0DE8479961E3}" sibTransId="{D1AB07D3-3F32-4723-8AB2-E45CB0EFD749}"/>
    <dgm:cxn modelId="{8865B4B2-4900-4631-85FE-674DD1679429}" srcId="{564AC29F-04DE-4187-A681-52BFCC1E6C3D}" destId="{39987D0E-68CB-4EFB-B408-2A8071A653AF}" srcOrd="3" destOrd="0" parTransId="{F40D5E7A-4E05-4A22-9430-3CDEA4F58E45}" sibTransId="{A9E55E4F-E443-456F-B7DC-8D85F8BF3BA3}"/>
    <dgm:cxn modelId="{7F14DCC1-A3D7-467F-BA5C-6FF13A42F6BA}" srcId="{564AC29F-04DE-4187-A681-52BFCC1E6C3D}" destId="{F85A314C-BD35-49DC-BA04-CBC1C11DB494}" srcOrd="1" destOrd="0" parTransId="{4E21FC38-2D51-4A5A-906B-6B1805436AB9}" sibTransId="{1E436CD2-A3B4-446A-8DBF-C7240F8B49EC}"/>
    <dgm:cxn modelId="{A1D21CCE-8E51-46AC-AE76-36D70B6890CE}" type="presOf" srcId="{564AC29F-04DE-4187-A681-52BFCC1E6C3D}" destId="{1BDF70E2-6CD1-4E43-925C-3910D60AA4F7}" srcOrd="0" destOrd="0" presId="urn:microsoft.com/office/officeart/2005/8/layout/process4"/>
    <dgm:cxn modelId="{B412CED3-2DC2-4253-B228-3D6FDEEFEB63}" type="presOf" srcId="{FA12A130-8454-42E5-B4D7-0345D8611FBE}" destId="{B9116CF5-E2F1-4C7D-920B-EDE3D0727A7E}" srcOrd="0" destOrd="0" presId="urn:microsoft.com/office/officeart/2005/8/layout/process4"/>
    <dgm:cxn modelId="{B970C4FA-65AA-4192-9B0E-B6CC75C62EDF}" type="presOf" srcId="{39987D0E-68CB-4EFB-B408-2A8071A653AF}" destId="{52260427-F635-4B86-A54E-D270EAF601C0}" srcOrd="0" destOrd="0" presId="urn:microsoft.com/office/officeart/2005/8/layout/process4"/>
    <dgm:cxn modelId="{BAFBAD0F-EC0E-4A41-BDD2-E7C7298329C2}" type="presParOf" srcId="{1BDF70E2-6CD1-4E43-925C-3910D60AA4F7}" destId="{03B5219B-1879-48D0-AF80-5F4EDB7C39CC}" srcOrd="0" destOrd="0" presId="urn:microsoft.com/office/officeart/2005/8/layout/process4"/>
    <dgm:cxn modelId="{905A832E-EF2A-4C5E-8743-947AFCC69078}" type="presParOf" srcId="{03B5219B-1879-48D0-AF80-5F4EDB7C39CC}" destId="{4FF08F55-D614-49CD-9412-F8620DCABF14}" srcOrd="0" destOrd="0" presId="urn:microsoft.com/office/officeart/2005/8/layout/process4"/>
    <dgm:cxn modelId="{025F7B14-274F-4F71-B69E-8E1E1275F09B}" type="presParOf" srcId="{1BDF70E2-6CD1-4E43-925C-3910D60AA4F7}" destId="{64678B9F-12E6-41A9-B096-145832452D9A}" srcOrd="1" destOrd="0" presId="urn:microsoft.com/office/officeart/2005/8/layout/process4"/>
    <dgm:cxn modelId="{EAFEF822-F034-44D3-A5EB-4A161A5E77DA}" type="presParOf" srcId="{1BDF70E2-6CD1-4E43-925C-3910D60AA4F7}" destId="{CF98E0B1-377B-4A50-93E2-8CA3EB8D92EA}" srcOrd="2" destOrd="0" presId="urn:microsoft.com/office/officeart/2005/8/layout/process4"/>
    <dgm:cxn modelId="{CA7C1970-1B84-46D7-85DE-ABD1238AE5FB}" type="presParOf" srcId="{CF98E0B1-377B-4A50-93E2-8CA3EB8D92EA}" destId="{52260427-F635-4B86-A54E-D270EAF601C0}" srcOrd="0" destOrd="0" presId="urn:microsoft.com/office/officeart/2005/8/layout/process4"/>
    <dgm:cxn modelId="{E3601483-57D2-46A9-B1A2-155FEC7871F1}" type="presParOf" srcId="{1BDF70E2-6CD1-4E43-925C-3910D60AA4F7}" destId="{88F3F9DD-E8CC-4C54-A302-964EE24FA608}" srcOrd="3" destOrd="0" presId="urn:microsoft.com/office/officeart/2005/8/layout/process4"/>
    <dgm:cxn modelId="{DDF21E8F-C312-4056-9191-ADB8278900CB}" type="presParOf" srcId="{1BDF70E2-6CD1-4E43-925C-3910D60AA4F7}" destId="{D19CC6C2-129C-40D3-BAEA-041445F54EC1}" srcOrd="4" destOrd="0" presId="urn:microsoft.com/office/officeart/2005/8/layout/process4"/>
    <dgm:cxn modelId="{DBD997B6-9AD4-46F8-8AE3-1489F187B128}" type="presParOf" srcId="{D19CC6C2-129C-40D3-BAEA-041445F54EC1}" destId="{D180BD24-C076-495E-8D11-8FC14E6FD01F}" srcOrd="0" destOrd="0" presId="urn:microsoft.com/office/officeart/2005/8/layout/process4"/>
    <dgm:cxn modelId="{253FB46F-7792-41BC-9A7F-8A61EB139F58}" type="presParOf" srcId="{1BDF70E2-6CD1-4E43-925C-3910D60AA4F7}" destId="{5D411C8D-77F7-48AF-9753-76B980C225FE}" srcOrd="5" destOrd="0" presId="urn:microsoft.com/office/officeart/2005/8/layout/process4"/>
    <dgm:cxn modelId="{38822AA2-A2BD-472F-8330-4B33C35B1662}" type="presParOf" srcId="{1BDF70E2-6CD1-4E43-925C-3910D60AA4F7}" destId="{A05A2EC4-790F-4D95-B8A0-BE8EA38C4766}" srcOrd="6" destOrd="0" presId="urn:microsoft.com/office/officeart/2005/8/layout/process4"/>
    <dgm:cxn modelId="{01605993-0A92-474C-AF51-5C3B8FD7526C}" type="presParOf" srcId="{A05A2EC4-790F-4D95-B8A0-BE8EA38C4766}" destId="{9A6A04F7-711E-4707-9EDC-7FA22B4AD02C}" srcOrd="0" destOrd="0" presId="urn:microsoft.com/office/officeart/2005/8/layout/process4"/>
    <dgm:cxn modelId="{667B5754-9A91-484D-AC13-950F61F6D47C}" type="presParOf" srcId="{1BDF70E2-6CD1-4E43-925C-3910D60AA4F7}" destId="{36873B1E-B5E8-47C8-B372-1A9F2C5F1FDD}" srcOrd="7" destOrd="0" presId="urn:microsoft.com/office/officeart/2005/8/layout/process4"/>
    <dgm:cxn modelId="{88DB6A57-FA1B-4518-8BFC-BD19E815B93A}" type="presParOf" srcId="{1BDF70E2-6CD1-4E43-925C-3910D60AA4F7}" destId="{7A77B2D1-8E0E-4755-A559-6B7FA92D9C1E}" srcOrd="8" destOrd="0" presId="urn:microsoft.com/office/officeart/2005/8/layout/process4"/>
    <dgm:cxn modelId="{3F8A419A-40A5-48D9-9466-C134776DE58C}" type="presParOf" srcId="{7A77B2D1-8E0E-4755-A559-6B7FA92D9C1E}" destId="{B9116CF5-E2F1-4C7D-920B-EDE3D0727A7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F08F55-D614-49CD-9412-F8620DCABF14}">
      <dsp:nvSpPr>
        <dsp:cNvPr id="0" name=""/>
        <dsp:cNvSpPr/>
      </dsp:nvSpPr>
      <dsp:spPr>
        <a:xfrm>
          <a:off x="0" y="2843727"/>
          <a:ext cx="2609570" cy="492324"/>
        </a:xfrm>
        <a:prstGeom prst="rect">
          <a:avLst/>
        </a:prstGeom>
        <a:solidFill>
          <a:srgbClr val="965F3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 dirty="0">
              <a:latin typeface="Arial" panose="020B0604020202020204" pitchFamily="34" charset="0"/>
              <a:cs typeface="Arial" panose="020B0604020202020204" pitchFamily="34" charset="0"/>
            </a:rPr>
            <a:t>Possibilité de transfert à l’Autorité des marchés financiers</a:t>
          </a:r>
        </a:p>
      </dsp:txBody>
      <dsp:txXfrm>
        <a:off x="0" y="2843727"/>
        <a:ext cx="2609570" cy="492324"/>
      </dsp:txXfrm>
    </dsp:sp>
    <dsp:sp modelId="{52260427-F635-4B86-A54E-D270EAF601C0}">
      <dsp:nvSpPr>
        <dsp:cNvPr id="0" name=""/>
        <dsp:cNvSpPr/>
      </dsp:nvSpPr>
      <dsp:spPr>
        <a:xfrm rot="10800000">
          <a:off x="0" y="2093916"/>
          <a:ext cx="2609570" cy="757195"/>
        </a:xfrm>
        <a:prstGeom prst="upArrowCallout">
          <a:avLst/>
        </a:prstGeom>
        <a:solidFill>
          <a:srgbClr val="965F3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 dirty="0">
              <a:latin typeface="Arial" panose="020B0604020202020204" pitchFamily="34" charset="0"/>
              <a:cs typeface="Arial" panose="020B0604020202020204" pitchFamily="34" charset="0"/>
            </a:rPr>
            <a:t>Traitement du dossier dans un délai de 90 jours*</a:t>
          </a:r>
        </a:p>
      </dsp:txBody>
      <dsp:txXfrm rot="10800000">
        <a:off x="0" y="2093916"/>
        <a:ext cx="2609570" cy="492003"/>
      </dsp:txXfrm>
    </dsp:sp>
    <dsp:sp modelId="{D180BD24-C076-495E-8D11-8FC14E6FD01F}">
      <dsp:nvSpPr>
        <dsp:cNvPr id="0" name=""/>
        <dsp:cNvSpPr/>
      </dsp:nvSpPr>
      <dsp:spPr>
        <a:xfrm rot="10800000">
          <a:off x="0" y="1344106"/>
          <a:ext cx="2609570" cy="757195"/>
        </a:xfrm>
        <a:prstGeom prst="upArrowCallout">
          <a:avLst/>
        </a:prstGeom>
        <a:solidFill>
          <a:srgbClr val="965F3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 dirty="0">
              <a:latin typeface="Arial" panose="020B0604020202020204" pitchFamily="34" charset="0"/>
              <a:cs typeface="Arial" panose="020B0604020202020204" pitchFamily="34" charset="0"/>
            </a:rPr>
            <a:t>Création du dossier de plainte</a:t>
          </a:r>
        </a:p>
      </dsp:txBody>
      <dsp:txXfrm rot="10800000">
        <a:off x="0" y="1344106"/>
        <a:ext cx="2609570" cy="492003"/>
      </dsp:txXfrm>
    </dsp:sp>
    <dsp:sp modelId="{9A6A04F7-711E-4707-9EDC-7FA22B4AD02C}">
      <dsp:nvSpPr>
        <dsp:cNvPr id="0" name=""/>
        <dsp:cNvSpPr/>
      </dsp:nvSpPr>
      <dsp:spPr>
        <a:xfrm rot="10800000">
          <a:off x="0" y="594296"/>
          <a:ext cx="2609570" cy="757195"/>
        </a:xfrm>
        <a:prstGeom prst="upArrowCallout">
          <a:avLst/>
        </a:prstGeom>
        <a:solidFill>
          <a:srgbClr val="965F3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 dirty="0">
              <a:latin typeface="Arial" panose="020B0604020202020204" pitchFamily="34" charset="0"/>
              <a:cs typeface="Arial" panose="020B0604020202020204" pitchFamily="34" charset="0"/>
            </a:rPr>
            <a:t>Envoi d’un accusé de réception dans un délai de 10 jours*</a:t>
          </a:r>
        </a:p>
      </dsp:txBody>
      <dsp:txXfrm rot="10800000">
        <a:off x="0" y="594296"/>
        <a:ext cx="2609570" cy="492003"/>
      </dsp:txXfrm>
    </dsp:sp>
    <dsp:sp modelId="{B9116CF5-E2F1-4C7D-920B-EDE3D0727A7E}">
      <dsp:nvSpPr>
        <dsp:cNvPr id="0" name=""/>
        <dsp:cNvSpPr/>
      </dsp:nvSpPr>
      <dsp:spPr>
        <a:xfrm rot="10800000">
          <a:off x="0" y="2626"/>
          <a:ext cx="2609570" cy="599054"/>
        </a:xfrm>
        <a:prstGeom prst="upArrowCallout">
          <a:avLst/>
        </a:prstGeom>
        <a:solidFill>
          <a:srgbClr val="965F3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 dirty="0">
              <a:latin typeface="Arial" panose="020B0604020202020204" pitchFamily="34" charset="0"/>
              <a:cs typeface="Arial" panose="020B0604020202020204" pitchFamily="34" charset="0"/>
            </a:rPr>
            <a:t>Réception de la plainte</a:t>
          </a:r>
        </a:p>
      </dsp:txBody>
      <dsp:txXfrm rot="10800000">
        <a:off x="0" y="2626"/>
        <a:ext cx="2609570" cy="3892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3F61FD-6611-4015-834A-2884FF16BC2E}" type="datetimeFigureOut">
              <a:rPr lang="fr-CA" smtClean="0"/>
              <a:t>2018-11-16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11B49-4D8D-4D35-AC51-AC3F58E3BC6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1915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9E10A-4E59-4657-B0BD-46268AC8B8F9}" type="datetimeFigureOut">
              <a:rPr lang="fr-CA" smtClean="0"/>
              <a:t>2018-11-16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F490F-0BC6-4EE4-AC7E-0C90586AA0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91763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9E10A-4E59-4657-B0BD-46268AC8B8F9}" type="datetimeFigureOut">
              <a:rPr lang="fr-CA" smtClean="0"/>
              <a:t>2018-11-16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F490F-0BC6-4EE4-AC7E-0C90586AA0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86858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9E10A-4E59-4657-B0BD-46268AC8B8F9}" type="datetimeFigureOut">
              <a:rPr lang="fr-CA" smtClean="0"/>
              <a:t>2018-11-16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F490F-0BC6-4EE4-AC7E-0C90586AA0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17255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9E10A-4E59-4657-B0BD-46268AC8B8F9}" type="datetimeFigureOut">
              <a:rPr lang="fr-CA" smtClean="0"/>
              <a:t>2018-11-16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F490F-0BC6-4EE4-AC7E-0C90586AA0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92428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9E10A-4E59-4657-B0BD-46268AC8B8F9}" type="datetimeFigureOut">
              <a:rPr lang="fr-CA" smtClean="0"/>
              <a:t>2018-11-16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F490F-0BC6-4EE4-AC7E-0C90586AA0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7578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9E10A-4E59-4657-B0BD-46268AC8B8F9}" type="datetimeFigureOut">
              <a:rPr lang="fr-CA" smtClean="0"/>
              <a:t>2018-11-16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F490F-0BC6-4EE4-AC7E-0C90586AA0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3481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9E10A-4E59-4657-B0BD-46268AC8B8F9}" type="datetimeFigureOut">
              <a:rPr lang="fr-CA" smtClean="0"/>
              <a:t>2018-11-16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F490F-0BC6-4EE4-AC7E-0C90586AA0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55940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9E10A-4E59-4657-B0BD-46268AC8B8F9}" type="datetimeFigureOut">
              <a:rPr lang="fr-CA" smtClean="0"/>
              <a:t>2018-11-16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F490F-0BC6-4EE4-AC7E-0C90586AA0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6146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9E10A-4E59-4657-B0BD-46268AC8B8F9}" type="datetimeFigureOut">
              <a:rPr lang="fr-CA" smtClean="0"/>
              <a:t>2018-11-16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F490F-0BC6-4EE4-AC7E-0C90586AA0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98372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9E10A-4E59-4657-B0BD-46268AC8B8F9}" type="datetimeFigureOut">
              <a:rPr lang="fr-CA" smtClean="0"/>
              <a:t>2018-11-16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F490F-0BC6-4EE4-AC7E-0C90586AA0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20891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9E10A-4E59-4657-B0BD-46268AC8B8F9}" type="datetimeFigureOut">
              <a:rPr lang="fr-CA" smtClean="0"/>
              <a:t>2018-11-16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F490F-0BC6-4EE4-AC7E-0C90586AA0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80624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9E10A-4E59-4657-B0BD-46268AC8B8F9}" type="datetimeFigureOut">
              <a:rPr lang="fr-CA" smtClean="0"/>
              <a:t>2018-11-16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F490F-0BC6-4EE4-AC7E-0C90586AA0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90057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tags" Target="../tags/tag3.xml"/><Relationship Id="rId7" Type="http://schemas.openxmlformats.org/officeDocument/2006/relationships/diagramLayout" Target="../diagrams/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diagramData" Target="../diagrams/data1.xml"/><Relationship Id="rId5" Type="http://schemas.openxmlformats.org/officeDocument/2006/relationships/slideLayout" Target="../slideLayouts/slideLayout1.xml"/><Relationship Id="rId10" Type="http://schemas.microsoft.com/office/2007/relationships/diagramDrawing" Target="../diagrams/drawing1.xml"/><Relationship Id="rId4" Type="http://schemas.openxmlformats.org/officeDocument/2006/relationships/tags" Target="../tags/tag4.xml"/><Relationship Id="rId9" Type="http://schemas.openxmlformats.org/officeDocument/2006/relationships/diagramColors" Target="../diagrams/colors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dr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987"/>
            </a:avLst>
          </a:prstGeom>
          <a:solidFill>
            <a:srgbClr val="636569"/>
          </a:solidFill>
          <a:ln>
            <a:solidFill>
              <a:srgbClr val="6365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54378" y="206517"/>
            <a:ext cx="70621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 D’UTILISATION DE L’APERÇU DE LA PROCÉDURE DE TRAITEMENT DES PLAINTES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67544" y="1736229"/>
            <a:ext cx="748883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600" dirty="0">
                <a:solidFill>
                  <a:srgbClr val="965F36"/>
                </a:solidFill>
              </a:rPr>
              <a:t>☐</a:t>
            </a:r>
            <a:r>
              <a:rPr lang="fr-CA" sz="1600" dirty="0"/>
              <a:t>   </a:t>
            </a:r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Remplir les sections requises à la page suivante 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Nom de l’inscrit (nom du cabinet, de la société autonome ou du représentant autonome)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Date d’adoption/mise à jour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Coordonnées pour joindre l’inscrit en cas de question</a:t>
            </a:r>
          </a:p>
          <a:p>
            <a:pPr lvl="1"/>
            <a:endParaRPr lang="fr-C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A" sz="1600" dirty="0">
                <a:solidFill>
                  <a:srgbClr val="965F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☐ </a:t>
            </a:r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  Exporter la page 2 du fichier en PDF</a:t>
            </a:r>
          </a:p>
          <a:p>
            <a:endParaRPr lang="fr-C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A" sz="1600" dirty="0">
                <a:solidFill>
                  <a:srgbClr val="965F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☐ </a:t>
            </a:r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  Publier le document PDF sur votre site Internet ou votre page Facebook. </a:t>
            </a:r>
          </a:p>
          <a:p>
            <a:pPr marL="342900" indent="-342900">
              <a:buAutoNum type="arabicPeriod"/>
            </a:pPr>
            <a:endParaRPr lang="fr-C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A" sz="1600" dirty="0">
                <a:solidFill>
                  <a:srgbClr val="965F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☐</a:t>
            </a:r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   Instaurer un processus de rappel pour les mises à jour</a:t>
            </a:r>
          </a:p>
          <a:p>
            <a:endParaRPr lang="fr-C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A" sz="1600" dirty="0">
                <a:solidFill>
                  <a:srgbClr val="965F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☐   </a:t>
            </a:r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Surveiller Webi pour toute documentation supplémentaire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30567" y="6165304"/>
            <a:ext cx="83098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dirty="0">
                <a:latin typeface="Arial" panose="020B0604020202020204" pitchFamily="34" charset="0"/>
                <a:cs typeface="Arial" panose="020B0604020202020204" pitchFamily="34" charset="0"/>
              </a:rPr>
              <a:t>Pour toute question ou commentaire, consultez votre conseiller en conformité attitré</a:t>
            </a:r>
          </a:p>
        </p:txBody>
      </p:sp>
      <p:cxnSp>
        <p:nvCxnSpPr>
          <p:cNvPr id="11" name="Connecteur droit 10"/>
          <p:cNvCxnSpPr/>
          <p:nvPr/>
        </p:nvCxnSpPr>
        <p:spPr>
          <a:xfrm>
            <a:off x="309160" y="5949280"/>
            <a:ext cx="8607191" cy="1217"/>
          </a:xfrm>
          <a:prstGeom prst="line">
            <a:avLst/>
          </a:prstGeom>
          <a:ln w="57150">
            <a:solidFill>
              <a:srgbClr val="051C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254378" y="1126359"/>
            <a:ext cx="8607191" cy="1217"/>
          </a:xfrm>
          <a:prstGeom prst="line">
            <a:avLst/>
          </a:prstGeom>
          <a:ln w="57150">
            <a:solidFill>
              <a:srgbClr val="051C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3200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dr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987"/>
            </a:avLst>
          </a:prstGeom>
          <a:solidFill>
            <a:srgbClr val="636569"/>
          </a:solidFill>
          <a:ln>
            <a:solidFill>
              <a:srgbClr val="6365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schemeClr val="tx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730405" y="3396502"/>
            <a:ext cx="372005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sz="1400" b="1" dirty="0">
                <a:solidFill>
                  <a:srgbClr val="051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personne responsable</a:t>
            </a:r>
          </a:p>
          <a:p>
            <a:pPr algn="just"/>
            <a:r>
              <a:rPr lang="fr-CA" sz="1200" dirty="0">
                <a:latin typeface="Arial" panose="020B0604020202020204" pitchFamily="34" charset="0"/>
                <a:cs typeface="Arial" panose="020B0604020202020204" pitchFamily="34" charset="0"/>
              </a:rPr>
              <a:t>L’inscrit nomme une personne responsable de traiter les plaintes. C’est cette personne qui traitera votre dossier. </a:t>
            </a:r>
          </a:p>
        </p:txBody>
      </p:sp>
      <p:grpSp>
        <p:nvGrpSpPr>
          <p:cNvPr id="38" name="Groupe 37"/>
          <p:cNvGrpSpPr/>
          <p:nvPr/>
        </p:nvGrpSpPr>
        <p:grpSpPr>
          <a:xfrm>
            <a:off x="398501" y="3337466"/>
            <a:ext cx="939598" cy="903460"/>
            <a:chOff x="156991" y="3018644"/>
            <a:chExt cx="1491134" cy="1433783"/>
          </a:xfrm>
          <a:solidFill>
            <a:schemeClr val="accent1"/>
          </a:solidFill>
        </p:grpSpPr>
        <p:grpSp>
          <p:nvGrpSpPr>
            <p:cNvPr id="6" name="Group 100"/>
            <p:cNvGrpSpPr>
              <a:grpSpLocks noChangeAspect="1"/>
            </p:cNvGrpSpPr>
            <p:nvPr>
              <p:custDataLst>
                <p:tags r:id="rId3"/>
              </p:custDataLst>
            </p:nvPr>
          </p:nvGrpSpPr>
          <p:grpSpPr bwMode="auto">
            <a:xfrm>
              <a:off x="448023" y="3472466"/>
              <a:ext cx="354025" cy="433682"/>
              <a:chOff x="671" y="1312"/>
              <a:chExt cx="280" cy="343"/>
            </a:xfrm>
            <a:grpFill/>
          </p:grpSpPr>
          <p:sp>
            <p:nvSpPr>
              <p:cNvPr id="7" name="Freeform 102"/>
              <p:cNvSpPr>
                <a:spLocks/>
              </p:cNvSpPr>
              <p:nvPr/>
            </p:nvSpPr>
            <p:spPr bwMode="auto">
              <a:xfrm>
                <a:off x="742" y="1312"/>
                <a:ext cx="137" cy="183"/>
              </a:xfrm>
              <a:custGeom>
                <a:avLst/>
                <a:gdLst>
                  <a:gd name="T0" fmla="*/ 655 w 1365"/>
                  <a:gd name="T1" fmla="*/ 3 h 1825"/>
                  <a:gd name="T2" fmla="*/ 779 w 1365"/>
                  <a:gd name="T3" fmla="*/ 24 h 1825"/>
                  <a:gd name="T4" fmla="*/ 890 w 1365"/>
                  <a:gd name="T5" fmla="*/ 59 h 1825"/>
                  <a:gd name="T6" fmla="*/ 983 w 1365"/>
                  <a:gd name="T7" fmla="*/ 95 h 1825"/>
                  <a:gd name="T8" fmla="*/ 1073 w 1365"/>
                  <a:gd name="T9" fmla="*/ 138 h 1825"/>
                  <a:gd name="T10" fmla="*/ 1158 w 1365"/>
                  <a:gd name="T11" fmla="*/ 191 h 1825"/>
                  <a:gd name="T12" fmla="*/ 1236 w 1365"/>
                  <a:gd name="T13" fmla="*/ 260 h 1825"/>
                  <a:gd name="T14" fmla="*/ 1301 w 1365"/>
                  <a:gd name="T15" fmla="*/ 345 h 1825"/>
                  <a:gd name="T16" fmla="*/ 1342 w 1365"/>
                  <a:gd name="T17" fmla="*/ 430 h 1825"/>
                  <a:gd name="T18" fmla="*/ 1361 w 1365"/>
                  <a:gd name="T19" fmla="*/ 515 h 1825"/>
                  <a:gd name="T20" fmla="*/ 1365 w 1365"/>
                  <a:gd name="T21" fmla="*/ 597 h 1825"/>
                  <a:gd name="T22" fmla="*/ 1357 w 1365"/>
                  <a:gd name="T23" fmla="*/ 674 h 1825"/>
                  <a:gd name="T24" fmla="*/ 1343 w 1365"/>
                  <a:gd name="T25" fmla="*/ 745 h 1825"/>
                  <a:gd name="T26" fmla="*/ 1326 w 1365"/>
                  <a:gd name="T27" fmla="*/ 806 h 1825"/>
                  <a:gd name="T28" fmla="*/ 1322 w 1365"/>
                  <a:gd name="T29" fmla="*/ 838 h 1825"/>
                  <a:gd name="T30" fmla="*/ 1334 w 1365"/>
                  <a:gd name="T31" fmla="*/ 849 h 1825"/>
                  <a:gd name="T32" fmla="*/ 1348 w 1365"/>
                  <a:gd name="T33" fmla="*/ 871 h 1825"/>
                  <a:gd name="T34" fmla="*/ 1360 w 1365"/>
                  <a:gd name="T35" fmla="*/ 915 h 1825"/>
                  <a:gd name="T36" fmla="*/ 1361 w 1365"/>
                  <a:gd name="T37" fmla="*/ 965 h 1825"/>
                  <a:gd name="T38" fmla="*/ 1356 w 1365"/>
                  <a:gd name="T39" fmla="*/ 1015 h 1825"/>
                  <a:gd name="T40" fmla="*/ 1347 w 1365"/>
                  <a:gd name="T41" fmla="*/ 1062 h 1825"/>
                  <a:gd name="T42" fmla="*/ 1328 w 1365"/>
                  <a:gd name="T43" fmla="*/ 1123 h 1825"/>
                  <a:gd name="T44" fmla="*/ 1305 w 1365"/>
                  <a:gd name="T45" fmla="*/ 1169 h 1825"/>
                  <a:gd name="T46" fmla="*/ 1282 w 1365"/>
                  <a:gd name="T47" fmla="*/ 1232 h 1825"/>
                  <a:gd name="T48" fmla="*/ 1253 w 1365"/>
                  <a:gd name="T49" fmla="*/ 1328 h 1825"/>
                  <a:gd name="T50" fmla="*/ 1211 w 1365"/>
                  <a:gd name="T51" fmla="*/ 1423 h 1825"/>
                  <a:gd name="T52" fmla="*/ 1158 w 1365"/>
                  <a:gd name="T53" fmla="*/ 1516 h 1825"/>
                  <a:gd name="T54" fmla="*/ 1093 w 1365"/>
                  <a:gd name="T55" fmla="*/ 1603 h 1825"/>
                  <a:gd name="T56" fmla="*/ 1020 w 1365"/>
                  <a:gd name="T57" fmla="*/ 1680 h 1825"/>
                  <a:gd name="T58" fmla="*/ 936 w 1365"/>
                  <a:gd name="T59" fmla="*/ 1744 h 1825"/>
                  <a:gd name="T60" fmla="*/ 844 w 1365"/>
                  <a:gd name="T61" fmla="*/ 1791 h 1825"/>
                  <a:gd name="T62" fmla="*/ 744 w 1365"/>
                  <a:gd name="T63" fmla="*/ 1819 h 1825"/>
                  <a:gd name="T64" fmla="*/ 643 w 1365"/>
                  <a:gd name="T65" fmla="*/ 1824 h 1825"/>
                  <a:gd name="T66" fmla="*/ 544 w 1365"/>
                  <a:gd name="T67" fmla="*/ 1801 h 1825"/>
                  <a:gd name="T68" fmla="*/ 446 w 1365"/>
                  <a:gd name="T69" fmla="*/ 1752 h 1825"/>
                  <a:gd name="T70" fmla="*/ 350 w 1365"/>
                  <a:gd name="T71" fmla="*/ 1683 h 1825"/>
                  <a:gd name="T72" fmla="*/ 263 w 1365"/>
                  <a:gd name="T73" fmla="*/ 1596 h 1825"/>
                  <a:gd name="T74" fmla="*/ 188 w 1365"/>
                  <a:gd name="T75" fmla="*/ 1492 h 1825"/>
                  <a:gd name="T76" fmla="*/ 126 w 1365"/>
                  <a:gd name="T77" fmla="*/ 1376 h 1825"/>
                  <a:gd name="T78" fmla="*/ 84 w 1365"/>
                  <a:gd name="T79" fmla="*/ 1251 h 1825"/>
                  <a:gd name="T80" fmla="*/ 60 w 1365"/>
                  <a:gd name="T81" fmla="*/ 1170 h 1825"/>
                  <a:gd name="T82" fmla="*/ 38 w 1365"/>
                  <a:gd name="T83" fmla="*/ 1130 h 1825"/>
                  <a:gd name="T84" fmla="*/ 21 w 1365"/>
                  <a:gd name="T85" fmla="*/ 1074 h 1825"/>
                  <a:gd name="T86" fmla="*/ 12 w 1365"/>
                  <a:gd name="T87" fmla="*/ 1031 h 1825"/>
                  <a:gd name="T88" fmla="*/ 4 w 1365"/>
                  <a:gd name="T89" fmla="*/ 982 h 1825"/>
                  <a:gd name="T90" fmla="*/ 0 w 1365"/>
                  <a:gd name="T91" fmla="*/ 934 h 1825"/>
                  <a:gd name="T92" fmla="*/ 4 w 1365"/>
                  <a:gd name="T93" fmla="*/ 889 h 1825"/>
                  <a:gd name="T94" fmla="*/ 21 w 1365"/>
                  <a:gd name="T95" fmla="*/ 853 h 1825"/>
                  <a:gd name="T96" fmla="*/ 39 w 1365"/>
                  <a:gd name="T97" fmla="*/ 834 h 1825"/>
                  <a:gd name="T98" fmla="*/ 16 w 1365"/>
                  <a:gd name="T99" fmla="*/ 728 h 1825"/>
                  <a:gd name="T100" fmla="*/ 5 w 1365"/>
                  <a:gd name="T101" fmla="*/ 638 h 1825"/>
                  <a:gd name="T102" fmla="*/ 4 w 1365"/>
                  <a:gd name="T103" fmla="*/ 562 h 1825"/>
                  <a:gd name="T104" fmla="*/ 11 w 1365"/>
                  <a:gd name="T105" fmla="*/ 502 h 1825"/>
                  <a:gd name="T106" fmla="*/ 20 w 1365"/>
                  <a:gd name="T107" fmla="*/ 455 h 1825"/>
                  <a:gd name="T108" fmla="*/ 29 w 1365"/>
                  <a:gd name="T109" fmla="*/ 425 h 1825"/>
                  <a:gd name="T110" fmla="*/ 36 w 1365"/>
                  <a:gd name="T111" fmla="*/ 408 h 1825"/>
                  <a:gd name="T112" fmla="*/ 84 w 1365"/>
                  <a:gd name="T113" fmla="*/ 309 h 1825"/>
                  <a:gd name="T114" fmla="*/ 145 w 1365"/>
                  <a:gd name="T115" fmla="*/ 221 h 1825"/>
                  <a:gd name="T116" fmla="*/ 215 w 1365"/>
                  <a:gd name="T117" fmla="*/ 146 h 1825"/>
                  <a:gd name="T118" fmla="*/ 295 w 1365"/>
                  <a:gd name="T119" fmla="*/ 85 h 1825"/>
                  <a:gd name="T120" fmla="*/ 386 w 1365"/>
                  <a:gd name="T121" fmla="*/ 39 h 1825"/>
                  <a:gd name="T122" fmla="*/ 487 w 1365"/>
                  <a:gd name="T123" fmla="*/ 10 h 1825"/>
                  <a:gd name="T124" fmla="*/ 597 w 1365"/>
                  <a:gd name="T125" fmla="*/ 0 h 18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365" h="1825">
                    <a:moveTo>
                      <a:pt x="597" y="0"/>
                    </a:moveTo>
                    <a:lnTo>
                      <a:pt x="655" y="3"/>
                    </a:lnTo>
                    <a:lnTo>
                      <a:pt x="717" y="11"/>
                    </a:lnTo>
                    <a:lnTo>
                      <a:pt x="779" y="24"/>
                    </a:lnTo>
                    <a:lnTo>
                      <a:pt x="844" y="44"/>
                    </a:lnTo>
                    <a:lnTo>
                      <a:pt x="890" y="59"/>
                    </a:lnTo>
                    <a:lnTo>
                      <a:pt x="936" y="76"/>
                    </a:lnTo>
                    <a:lnTo>
                      <a:pt x="983" y="95"/>
                    </a:lnTo>
                    <a:lnTo>
                      <a:pt x="1028" y="116"/>
                    </a:lnTo>
                    <a:lnTo>
                      <a:pt x="1073" y="138"/>
                    </a:lnTo>
                    <a:lnTo>
                      <a:pt x="1117" y="163"/>
                    </a:lnTo>
                    <a:lnTo>
                      <a:pt x="1158" y="191"/>
                    </a:lnTo>
                    <a:lnTo>
                      <a:pt x="1199" y="224"/>
                    </a:lnTo>
                    <a:lnTo>
                      <a:pt x="1236" y="260"/>
                    </a:lnTo>
                    <a:lnTo>
                      <a:pt x="1271" y="303"/>
                    </a:lnTo>
                    <a:lnTo>
                      <a:pt x="1301" y="345"/>
                    </a:lnTo>
                    <a:lnTo>
                      <a:pt x="1324" y="387"/>
                    </a:lnTo>
                    <a:lnTo>
                      <a:pt x="1342" y="430"/>
                    </a:lnTo>
                    <a:lnTo>
                      <a:pt x="1354" y="473"/>
                    </a:lnTo>
                    <a:lnTo>
                      <a:pt x="1361" y="515"/>
                    </a:lnTo>
                    <a:lnTo>
                      <a:pt x="1365" y="557"/>
                    </a:lnTo>
                    <a:lnTo>
                      <a:pt x="1365" y="597"/>
                    </a:lnTo>
                    <a:lnTo>
                      <a:pt x="1362" y="636"/>
                    </a:lnTo>
                    <a:lnTo>
                      <a:pt x="1357" y="674"/>
                    </a:lnTo>
                    <a:lnTo>
                      <a:pt x="1350" y="710"/>
                    </a:lnTo>
                    <a:lnTo>
                      <a:pt x="1343" y="745"/>
                    </a:lnTo>
                    <a:lnTo>
                      <a:pt x="1334" y="777"/>
                    </a:lnTo>
                    <a:lnTo>
                      <a:pt x="1326" y="806"/>
                    </a:lnTo>
                    <a:lnTo>
                      <a:pt x="1319" y="834"/>
                    </a:lnTo>
                    <a:lnTo>
                      <a:pt x="1322" y="838"/>
                    </a:lnTo>
                    <a:lnTo>
                      <a:pt x="1328" y="844"/>
                    </a:lnTo>
                    <a:lnTo>
                      <a:pt x="1334" y="849"/>
                    </a:lnTo>
                    <a:lnTo>
                      <a:pt x="1337" y="853"/>
                    </a:lnTo>
                    <a:lnTo>
                      <a:pt x="1348" y="871"/>
                    </a:lnTo>
                    <a:lnTo>
                      <a:pt x="1356" y="892"/>
                    </a:lnTo>
                    <a:lnTo>
                      <a:pt x="1360" y="915"/>
                    </a:lnTo>
                    <a:lnTo>
                      <a:pt x="1361" y="939"/>
                    </a:lnTo>
                    <a:lnTo>
                      <a:pt x="1361" y="965"/>
                    </a:lnTo>
                    <a:lnTo>
                      <a:pt x="1359" y="991"/>
                    </a:lnTo>
                    <a:lnTo>
                      <a:pt x="1356" y="1015"/>
                    </a:lnTo>
                    <a:lnTo>
                      <a:pt x="1352" y="1040"/>
                    </a:lnTo>
                    <a:lnTo>
                      <a:pt x="1347" y="1062"/>
                    </a:lnTo>
                    <a:lnTo>
                      <a:pt x="1338" y="1093"/>
                    </a:lnTo>
                    <a:lnTo>
                      <a:pt x="1328" y="1123"/>
                    </a:lnTo>
                    <a:lnTo>
                      <a:pt x="1317" y="1148"/>
                    </a:lnTo>
                    <a:lnTo>
                      <a:pt x="1305" y="1169"/>
                    </a:lnTo>
                    <a:lnTo>
                      <a:pt x="1293" y="1186"/>
                    </a:lnTo>
                    <a:lnTo>
                      <a:pt x="1282" y="1232"/>
                    </a:lnTo>
                    <a:lnTo>
                      <a:pt x="1269" y="1279"/>
                    </a:lnTo>
                    <a:lnTo>
                      <a:pt x="1253" y="1328"/>
                    </a:lnTo>
                    <a:lnTo>
                      <a:pt x="1233" y="1375"/>
                    </a:lnTo>
                    <a:lnTo>
                      <a:pt x="1211" y="1423"/>
                    </a:lnTo>
                    <a:lnTo>
                      <a:pt x="1186" y="1470"/>
                    </a:lnTo>
                    <a:lnTo>
                      <a:pt x="1158" y="1516"/>
                    </a:lnTo>
                    <a:lnTo>
                      <a:pt x="1128" y="1560"/>
                    </a:lnTo>
                    <a:lnTo>
                      <a:pt x="1093" y="1603"/>
                    </a:lnTo>
                    <a:lnTo>
                      <a:pt x="1058" y="1642"/>
                    </a:lnTo>
                    <a:lnTo>
                      <a:pt x="1020" y="1680"/>
                    </a:lnTo>
                    <a:lnTo>
                      <a:pt x="979" y="1713"/>
                    </a:lnTo>
                    <a:lnTo>
                      <a:pt x="936" y="1744"/>
                    </a:lnTo>
                    <a:lnTo>
                      <a:pt x="891" y="1769"/>
                    </a:lnTo>
                    <a:lnTo>
                      <a:pt x="844" y="1791"/>
                    </a:lnTo>
                    <a:lnTo>
                      <a:pt x="795" y="1807"/>
                    </a:lnTo>
                    <a:lnTo>
                      <a:pt x="744" y="1819"/>
                    </a:lnTo>
                    <a:lnTo>
                      <a:pt x="692" y="1825"/>
                    </a:lnTo>
                    <a:lnTo>
                      <a:pt x="643" y="1824"/>
                    </a:lnTo>
                    <a:lnTo>
                      <a:pt x="594" y="1815"/>
                    </a:lnTo>
                    <a:lnTo>
                      <a:pt x="544" y="1801"/>
                    </a:lnTo>
                    <a:lnTo>
                      <a:pt x="495" y="1780"/>
                    </a:lnTo>
                    <a:lnTo>
                      <a:pt x="446" y="1752"/>
                    </a:lnTo>
                    <a:lnTo>
                      <a:pt x="397" y="1720"/>
                    </a:lnTo>
                    <a:lnTo>
                      <a:pt x="350" y="1683"/>
                    </a:lnTo>
                    <a:lnTo>
                      <a:pt x="306" y="1641"/>
                    </a:lnTo>
                    <a:lnTo>
                      <a:pt x="263" y="1596"/>
                    </a:lnTo>
                    <a:lnTo>
                      <a:pt x="224" y="1546"/>
                    </a:lnTo>
                    <a:lnTo>
                      <a:pt x="188" y="1492"/>
                    </a:lnTo>
                    <a:lnTo>
                      <a:pt x="155" y="1436"/>
                    </a:lnTo>
                    <a:lnTo>
                      <a:pt x="126" y="1376"/>
                    </a:lnTo>
                    <a:lnTo>
                      <a:pt x="103" y="1315"/>
                    </a:lnTo>
                    <a:lnTo>
                      <a:pt x="84" y="1251"/>
                    </a:lnTo>
                    <a:lnTo>
                      <a:pt x="72" y="1186"/>
                    </a:lnTo>
                    <a:lnTo>
                      <a:pt x="60" y="1170"/>
                    </a:lnTo>
                    <a:lnTo>
                      <a:pt x="48" y="1152"/>
                    </a:lnTo>
                    <a:lnTo>
                      <a:pt x="38" y="1130"/>
                    </a:lnTo>
                    <a:lnTo>
                      <a:pt x="28" y="1103"/>
                    </a:lnTo>
                    <a:lnTo>
                      <a:pt x="21" y="1074"/>
                    </a:lnTo>
                    <a:lnTo>
                      <a:pt x="16" y="1053"/>
                    </a:lnTo>
                    <a:lnTo>
                      <a:pt x="12" y="1031"/>
                    </a:lnTo>
                    <a:lnTo>
                      <a:pt x="8" y="1008"/>
                    </a:lnTo>
                    <a:lnTo>
                      <a:pt x="4" y="982"/>
                    </a:lnTo>
                    <a:lnTo>
                      <a:pt x="1" y="958"/>
                    </a:lnTo>
                    <a:lnTo>
                      <a:pt x="0" y="934"/>
                    </a:lnTo>
                    <a:lnTo>
                      <a:pt x="1" y="911"/>
                    </a:lnTo>
                    <a:lnTo>
                      <a:pt x="4" y="889"/>
                    </a:lnTo>
                    <a:lnTo>
                      <a:pt x="11" y="869"/>
                    </a:lnTo>
                    <a:lnTo>
                      <a:pt x="21" y="853"/>
                    </a:lnTo>
                    <a:lnTo>
                      <a:pt x="29" y="843"/>
                    </a:lnTo>
                    <a:lnTo>
                      <a:pt x="39" y="834"/>
                    </a:lnTo>
                    <a:lnTo>
                      <a:pt x="26" y="779"/>
                    </a:lnTo>
                    <a:lnTo>
                      <a:pt x="16" y="728"/>
                    </a:lnTo>
                    <a:lnTo>
                      <a:pt x="10" y="681"/>
                    </a:lnTo>
                    <a:lnTo>
                      <a:pt x="5" y="638"/>
                    </a:lnTo>
                    <a:lnTo>
                      <a:pt x="4" y="598"/>
                    </a:lnTo>
                    <a:lnTo>
                      <a:pt x="4" y="562"/>
                    </a:lnTo>
                    <a:lnTo>
                      <a:pt x="6" y="530"/>
                    </a:lnTo>
                    <a:lnTo>
                      <a:pt x="11" y="502"/>
                    </a:lnTo>
                    <a:lnTo>
                      <a:pt x="15" y="477"/>
                    </a:lnTo>
                    <a:lnTo>
                      <a:pt x="20" y="455"/>
                    </a:lnTo>
                    <a:lnTo>
                      <a:pt x="25" y="439"/>
                    </a:lnTo>
                    <a:lnTo>
                      <a:pt x="29" y="425"/>
                    </a:lnTo>
                    <a:lnTo>
                      <a:pt x="33" y="415"/>
                    </a:lnTo>
                    <a:lnTo>
                      <a:pt x="36" y="408"/>
                    </a:lnTo>
                    <a:lnTo>
                      <a:pt x="59" y="358"/>
                    </a:lnTo>
                    <a:lnTo>
                      <a:pt x="84" y="309"/>
                    </a:lnTo>
                    <a:lnTo>
                      <a:pt x="113" y="264"/>
                    </a:lnTo>
                    <a:lnTo>
                      <a:pt x="145" y="221"/>
                    </a:lnTo>
                    <a:lnTo>
                      <a:pt x="179" y="182"/>
                    </a:lnTo>
                    <a:lnTo>
                      <a:pt x="215" y="146"/>
                    </a:lnTo>
                    <a:lnTo>
                      <a:pt x="255" y="113"/>
                    </a:lnTo>
                    <a:lnTo>
                      <a:pt x="295" y="85"/>
                    </a:lnTo>
                    <a:lnTo>
                      <a:pt x="340" y="59"/>
                    </a:lnTo>
                    <a:lnTo>
                      <a:pt x="386" y="39"/>
                    </a:lnTo>
                    <a:lnTo>
                      <a:pt x="436" y="22"/>
                    </a:lnTo>
                    <a:lnTo>
                      <a:pt x="487" y="10"/>
                    </a:lnTo>
                    <a:lnTo>
                      <a:pt x="541" y="2"/>
                    </a:lnTo>
                    <a:lnTo>
                      <a:pt x="597" y="0"/>
                    </a:lnTo>
                    <a:close/>
                  </a:path>
                </a:pathLst>
              </a:custGeom>
              <a:solidFill>
                <a:srgbClr val="965F36"/>
              </a:solidFill>
              <a:ln w="0">
                <a:solidFill>
                  <a:srgbClr val="965F36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CA">
                  <a:ln>
                    <a:solidFill>
                      <a:schemeClr val="accent1"/>
                    </a:solidFill>
                  </a:ln>
                  <a:solidFill>
                    <a:schemeClr val="accent1"/>
                  </a:solidFill>
                </a:endParaRPr>
              </a:p>
            </p:txBody>
          </p:sp>
          <p:sp>
            <p:nvSpPr>
              <p:cNvPr id="8" name="Freeform 103"/>
              <p:cNvSpPr>
                <a:spLocks/>
              </p:cNvSpPr>
              <p:nvPr/>
            </p:nvSpPr>
            <p:spPr bwMode="auto">
              <a:xfrm>
                <a:off x="671" y="1486"/>
                <a:ext cx="280" cy="169"/>
              </a:xfrm>
              <a:custGeom>
                <a:avLst/>
                <a:gdLst>
                  <a:gd name="T0" fmla="*/ 901 w 2796"/>
                  <a:gd name="T1" fmla="*/ 5 h 1686"/>
                  <a:gd name="T2" fmla="*/ 931 w 2796"/>
                  <a:gd name="T3" fmla="*/ 27 h 1686"/>
                  <a:gd name="T4" fmla="*/ 956 w 2796"/>
                  <a:gd name="T5" fmla="*/ 44 h 1686"/>
                  <a:gd name="T6" fmla="*/ 959 w 2796"/>
                  <a:gd name="T7" fmla="*/ 59 h 1686"/>
                  <a:gd name="T8" fmla="*/ 957 w 2796"/>
                  <a:gd name="T9" fmla="*/ 125 h 1686"/>
                  <a:gd name="T10" fmla="*/ 955 w 2796"/>
                  <a:gd name="T11" fmla="*/ 222 h 1686"/>
                  <a:gd name="T12" fmla="*/ 954 w 2796"/>
                  <a:gd name="T13" fmla="*/ 328 h 1686"/>
                  <a:gd name="T14" fmla="*/ 952 w 2796"/>
                  <a:gd name="T15" fmla="*/ 416 h 1686"/>
                  <a:gd name="T16" fmla="*/ 952 w 2796"/>
                  <a:gd name="T17" fmla="*/ 466 h 1686"/>
                  <a:gd name="T18" fmla="*/ 1352 w 2796"/>
                  <a:gd name="T19" fmla="*/ 1532 h 1686"/>
                  <a:gd name="T20" fmla="*/ 1398 w 2796"/>
                  <a:gd name="T21" fmla="*/ 1555 h 1686"/>
                  <a:gd name="T22" fmla="*/ 1444 w 2796"/>
                  <a:gd name="T23" fmla="*/ 1532 h 1686"/>
                  <a:gd name="T24" fmla="*/ 1837 w 2796"/>
                  <a:gd name="T25" fmla="*/ 45 h 1686"/>
                  <a:gd name="T26" fmla="*/ 1959 w 2796"/>
                  <a:gd name="T27" fmla="*/ 35 h 1686"/>
                  <a:gd name="T28" fmla="*/ 2059 w 2796"/>
                  <a:gd name="T29" fmla="*/ 86 h 1686"/>
                  <a:gd name="T30" fmla="*/ 2165 w 2796"/>
                  <a:gd name="T31" fmla="*/ 130 h 1686"/>
                  <a:gd name="T32" fmla="*/ 2260 w 2796"/>
                  <a:gd name="T33" fmla="*/ 165 h 1686"/>
                  <a:gd name="T34" fmla="*/ 2329 w 2796"/>
                  <a:gd name="T35" fmla="*/ 188 h 1686"/>
                  <a:gd name="T36" fmla="*/ 2355 w 2796"/>
                  <a:gd name="T37" fmla="*/ 197 h 1686"/>
                  <a:gd name="T38" fmla="*/ 2462 w 2796"/>
                  <a:gd name="T39" fmla="*/ 251 h 1686"/>
                  <a:gd name="T40" fmla="*/ 2528 w 2796"/>
                  <a:gd name="T41" fmla="*/ 301 h 1686"/>
                  <a:gd name="T42" fmla="*/ 2556 w 2796"/>
                  <a:gd name="T43" fmla="*/ 331 h 1686"/>
                  <a:gd name="T44" fmla="*/ 2637 w 2796"/>
                  <a:gd name="T45" fmla="*/ 472 h 1686"/>
                  <a:gd name="T46" fmla="*/ 2718 w 2796"/>
                  <a:gd name="T47" fmla="*/ 687 h 1686"/>
                  <a:gd name="T48" fmla="*/ 2763 w 2796"/>
                  <a:gd name="T49" fmla="*/ 901 h 1686"/>
                  <a:gd name="T50" fmla="*/ 2785 w 2796"/>
                  <a:gd name="T51" fmla="*/ 1101 h 1686"/>
                  <a:gd name="T52" fmla="*/ 2795 w 2796"/>
                  <a:gd name="T53" fmla="*/ 1274 h 1686"/>
                  <a:gd name="T54" fmla="*/ 2790 w 2796"/>
                  <a:gd name="T55" fmla="*/ 1398 h 1686"/>
                  <a:gd name="T56" fmla="*/ 2769 w 2796"/>
                  <a:gd name="T57" fmla="*/ 1475 h 1686"/>
                  <a:gd name="T58" fmla="*/ 2735 w 2796"/>
                  <a:gd name="T59" fmla="*/ 1514 h 1686"/>
                  <a:gd name="T60" fmla="*/ 2596 w 2796"/>
                  <a:gd name="T61" fmla="*/ 1564 h 1686"/>
                  <a:gd name="T62" fmla="*/ 2360 w 2796"/>
                  <a:gd name="T63" fmla="*/ 1616 h 1686"/>
                  <a:gd name="T64" fmla="*/ 2082 w 2796"/>
                  <a:gd name="T65" fmla="*/ 1653 h 1686"/>
                  <a:gd name="T66" fmla="*/ 1774 w 2796"/>
                  <a:gd name="T67" fmla="*/ 1676 h 1686"/>
                  <a:gd name="T68" fmla="*/ 1452 w 2796"/>
                  <a:gd name="T69" fmla="*/ 1686 h 1686"/>
                  <a:gd name="T70" fmla="*/ 1127 w 2796"/>
                  <a:gd name="T71" fmla="*/ 1682 h 1686"/>
                  <a:gd name="T72" fmla="*/ 813 w 2796"/>
                  <a:gd name="T73" fmla="*/ 1663 h 1686"/>
                  <a:gd name="T74" fmla="*/ 524 w 2796"/>
                  <a:gd name="T75" fmla="*/ 1630 h 1686"/>
                  <a:gd name="T76" fmla="*/ 272 w 2796"/>
                  <a:gd name="T77" fmla="*/ 1583 h 1686"/>
                  <a:gd name="T78" fmla="*/ 72 w 2796"/>
                  <a:gd name="T79" fmla="*/ 1521 h 1686"/>
                  <a:gd name="T80" fmla="*/ 40 w 2796"/>
                  <a:gd name="T81" fmla="*/ 1496 h 1686"/>
                  <a:gd name="T82" fmla="*/ 14 w 2796"/>
                  <a:gd name="T83" fmla="*/ 1442 h 1686"/>
                  <a:gd name="T84" fmla="*/ 1 w 2796"/>
                  <a:gd name="T85" fmla="*/ 1355 h 1686"/>
                  <a:gd name="T86" fmla="*/ 3 w 2796"/>
                  <a:gd name="T87" fmla="*/ 1220 h 1686"/>
                  <a:gd name="T88" fmla="*/ 16 w 2796"/>
                  <a:gd name="T89" fmla="*/ 1036 h 1686"/>
                  <a:gd name="T90" fmla="*/ 44 w 2796"/>
                  <a:gd name="T91" fmla="*/ 830 h 1686"/>
                  <a:gd name="T92" fmla="*/ 100 w 2796"/>
                  <a:gd name="T93" fmla="*/ 615 h 1686"/>
                  <a:gd name="T94" fmla="*/ 195 w 2796"/>
                  <a:gd name="T95" fmla="*/ 401 h 1686"/>
                  <a:gd name="T96" fmla="*/ 245 w 2796"/>
                  <a:gd name="T97" fmla="*/ 324 h 1686"/>
                  <a:gd name="T98" fmla="*/ 285 w 2796"/>
                  <a:gd name="T99" fmla="*/ 286 h 1686"/>
                  <a:gd name="T100" fmla="*/ 365 w 2796"/>
                  <a:gd name="T101" fmla="*/ 232 h 1686"/>
                  <a:gd name="T102" fmla="*/ 444 w 2796"/>
                  <a:gd name="T103" fmla="*/ 196 h 1686"/>
                  <a:gd name="T104" fmla="*/ 485 w 2796"/>
                  <a:gd name="T105" fmla="*/ 182 h 1686"/>
                  <a:gd name="T106" fmla="*/ 564 w 2796"/>
                  <a:gd name="T107" fmla="*/ 155 h 1686"/>
                  <a:gd name="T108" fmla="*/ 665 w 2796"/>
                  <a:gd name="T109" fmla="*/ 116 h 1686"/>
                  <a:gd name="T110" fmla="*/ 771 w 2796"/>
                  <a:gd name="T111" fmla="*/ 69 h 1686"/>
                  <a:gd name="T112" fmla="*/ 866 w 2796"/>
                  <a:gd name="T113" fmla="*/ 17 h 1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796" h="1686">
                    <a:moveTo>
                      <a:pt x="893" y="0"/>
                    </a:moveTo>
                    <a:lnTo>
                      <a:pt x="895" y="1"/>
                    </a:lnTo>
                    <a:lnTo>
                      <a:pt x="901" y="5"/>
                    </a:lnTo>
                    <a:lnTo>
                      <a:pt x="910" y="12"/>
                    </a:lnTo>
                    <a:lnTo>
                      <a:pt x="920" y="20"/>
                    </a:lnTo>
                    <a:lnTo>
                      <a:pt x="931" y="27"/>
                    </a:lnTo>
                    <a:lnTo>
                      <a:pt x="942" y="35"/>
                    </a:lnTo>
                    <a:lnTo>
                      <a:pt x="951" y="40"/>
                    </a:lnTo>
                    <a:lnTo>
                      <a:pt x="956" y="44"/>
                    </a:lnTo>
                    <a:lnTo>
                      <a:pt x="959" y="45"/>
                    </a:lnTo>
                    <a:lnTo>
                      <a:pt x="959" y="48"/>
                    </a:lnTo>
                    <a:lnTo>
                      <a:pt x="959" y="59"/>
                    </a:lnTo>
                    <a:lnTo>
                      <a:pt x="959" y="77"/>
                    </a:lnTo>
                    <a:lnTo>
                      <a:pt x="957" y="99"/>
                    </a:lnTo>
                    <a:lnTo>
                      <a:pt x="957" y="125"/>
                    </a:lnTo>
                    <a:lnTo>
                      <a:pt x="956" y="155"/>
                    </a:lnTo>
                    <a:lnTo>
                      <a:pt x="956" y="188"/>
                    </a:lnTo>
                    <a:lnTo>
                      <a:pt x="955" y="222"/>
                    </a:lnTo>
                    <a:lnTo>
                      <a:pt x="955" y="257"/>
                    </a:lnTo>
                    <a:lnTo>
                      <a:pt x="954" y="292"/>
                    </a:lnTo>
                    <a:lnTo>
                      <a:pt x="954" y="328"/>
                    </a:lnTo>
                    <a:lnTo>
                      <a:pt x="953" y="359"/>
                    </a:lnTo>
                    <a:lnTo>
                      <a:pt x="953" y="389"/>
                    </a:lnTo>
                    <a:lnTo>
                      <a:pt x="952" y="416"/>
                    </a:lnTo>
                    <a:lnTo>
                      <a:pt x="952" y="439"/>
                    </a:lnTo>
                    <a:lnTo>
                      <a:pt x="952" y="455"/>
                    </a:lnTo>
                    <a:lnTo>
                      <a:pt x="952" y="466"/>
                    </a:lnTo>
                    <a:lnTo>
                      <a:pt x="952" y="469"/>
                    </a:lnTo>
                    <a:lnTo>
                      <a:pt x="1343" y="1517"/>
                    </a:lnTo>
                    <a:lnTo>
                      <a:pt x="1352" y="1532"/>
                    </a:lnTo>
                    <a:lnTo>
                      <a:pt x="1364" y="1544"/>
                    </a:lnTo>
                    <a:lnTo>
                      <a:pt x="1380" y="1552"/>
                    </a:lnTo>
                    <a:lnTo>
                      <a:pt x="1398" y="1555"/>
                    </a:lnTo>
                    <a:lnTo>
                      <a:pt x="1415" y="1552"/>
                    </a:lnTo>
                    <a:lnTo>
                      <a:pt x="1431" y="1544"/>
                    </a:lnTo>
                    <a:lnTo>
                      <a:pt x="1444" y="1532"/>
                    </a:lnTo>
                    <a:lnTo>
                      <a:pt x="1453" y="1517"/>
                    </a:lnTo>
                    <a:lnTo>
                      <a:pt x="1844" y="469"/>
                    </a:lnTo>
                    <a:lnTo>
                      <a:pt x="1837" y="45"/>
                    </a:lnTo>
                    <a:lnTo>
                      <a:pt x="1902" y="0"/>
                    </a:lnTo>
                    <a:lnTo>
                      <a:pt x="1928" y="17"/>
                    </a:lnTo>
                    <a:lnTo>
                      <a:pt x="1959" y="35"/>
                    </a:lnTo>
                    <a:lnTo>
                      <a:pt x="1991" y="53"/>
                    </a:lnTo>
                    <a:lnTo>
                      <a:pt x="2024" y="69"/>
                    </a:lnTo>
                    <a:lnTo>
                      <a:pt x="2059" y="86"/>
                    </a:lnTo>
                    <a:lnTo>
                      <a:pt x="2095" y="101"/>
                    </a:lnTo>
                    <a:lnTo>
                      <a:pt x="2130" y="116"/>
                    </a:lnTo>
                    <a:lnTo>
                      <a:pt x="2165" y="130"/>
                    </a:lnTo>
                    <a:lnTo>
                      <a:pt x="2198" y="143"/>
                    </a:lnTo>
                    <a:lnTo>
                      <a:pt x="2230" y="155"/>
                    </a:lnTo>
                    <a:lnTo>
                      <a:pt x="2260" y="165"/>
                    </a:lnTo>
                    <a:lnTo>
                      <a:pt x="2286" y="175"/>
                    </a:lnTo>
                    <a:lnTo>
                      <a:pt x="2309" y="182"/>
                    </a:lnTo>
                    <a:lnTo>
                      <a:pt x="2329" y="188"/>
                    </a:lnTo>
                    <a:lnTo>
                      <a:pt x="2343" y="193"/>
                    </a:lnTo>
                    <a:lnTo>
                      <a:pt x="2352" y="196"/>
                    </a:lnTo>
                    <a:lnTo>
                      <a:pt x="2355" y="197"/>
                    </a:lnTo>
                    <a:lnTo>
                      <a:pt x="2395" y="214"/>
                    </a:lnTo>
                    <a:lnTo>
                      <a:pt x="2431" y="232"/>
                    </a:lnTo>
                    <a:lnTo>
                      <a:pt x="2462" y="251"/>
                    </a:lnTo>
                    <a:lnTo>
                      <a:pt x="2488" y="268"/>
                    </a:lnTo>
                    <a:lnTo>
                      <a:pt x="2510" y="286"/>
                    </a:lnTo>
                    <a:lnTo>
                      <a:pt x="2528" y="301"/>
                    </a:lnTo>
                    <a:lnTo>
                      <a:pt x="2541" y="314"/>
                    </a:lnTo>
                    <a:lnTo>
                      <a:pt x="2551" y="324"/>
                    </a:lnTo>
                    <a:lnTo>
                      <a:pt x="2556" y="331"/>
                    </a:lnTo>
                    <a:lnTo>
                      <a:pt x="2558" y="333"/>
                    </a:lnTo>
                    <a:lnTo>
                      <a:pt x="2600" y="401"/>
                    </a:lnTo>
                    <a:lnTo>
                      <a:pt x="2637" y="472"/>
                    </a:lnTo>
                    <a:lnTo>
                      <a:pt x="2668" y="543"/>
                    </a:lnTo>
                    <a:lnTo>
                      <a:pt x="2696" y="615"/>
                    </a:lnTo>
                    <a:lnTo>
                      <a:pt x="2718" y="687"/>
                    </a:lnTo>
                    <a:lnTo>
                      <a:pt x="2736" y="759"/>
                    </a:lnTo>
                    <a:lnTo>
                      <a:pt x="2751" y="830"/>
                    </a:lnTo>
                    <a:lnTo>
                      <a:pt x="2763" y="901"/>
                    </a:lnTo>
                    <a:lnTo>
                      <a:pt x="2773" y="970"/>
                    </a:lnTo>
                    <a:lnTo>
                      <a:pt x="2779" y="1036"/>
                    </a:lnTo>
                    <a:lnTo>
                      <a:pt x="2785" y="1101"/>
                    </a:lnTo>
                    <a:lnTo>
                      <a:pt x="2789" y="1162"/>
                    </a:lnTo>
                    <a:lnTo>
                      <a:pt x="2791" y="1220"/>
                    </a:lnTo>
                    <a:lnTo>
                      <a:pt x="2795" y="1274"/>
                    </a:lnTo>
                    <a:lnTo>
                      <a:pt x="2796" y="1321"/>
                    </a:lnTo>
                    <a:lnTo>
                      <a:pt x="2793" y="1362"/>
                    </a:lnTo>
                    <a:lnTo>
                      <a:pt x="2790" y="1398"/>
                    </a:lnTo>
                    <a:lnTo>
                      <a:pt x="2785" y="1428"/>
                    </a:lnTo>
                    <a:lnTo>
                      <a:pt x="2778" y="1454"/>
                    </a:lnTo>
                    <a:lnTo>
                      <a:pt x="2769" y="1475"/>
                    </a:lnTo>
                    <a:lnTo>
                      <a:pt x="2759" y="1491"/>
                    </a:lnTo>
                    <a:lnTo>
                      <a:pt x="2747" y="1505"/>
                    </a:lnTo>
                    <a:lnTo>
                      <a:pt x="2735" y="1514"/>
                    </a:lnTo>
                    <a:lnTo>
                      <a:pt x="2723" y="1521"/>
                    </a:lnTo>
                    <a:lnTo>
                      <a:pt x="2663" y="1543"/>
                    </a:lnTo>
                    <a:lnTo>
                      <a:pt x="2596" y="1564"/>
                    </a:lnTo>
                    <a:lnTo>
                      <a:pt x="2523" y="1583"/>
                    </a:lnTo>
                    <a:lnTo>
                      <a:pt x="2444" y="1600"/>
                    </a:lnTo>
                    <a:lnTo>
                      <a:pt x="2360" y="1616"/>
                    </a:lnTo>
                    <a:lnTo>
                      <a:pt x="2272" y="1630"/>
                    </a:lnTo>
                    <a:lnTo>
                      <a:pt x="2179" y="1642"/>
                    </a:lnTo>
                    <a:lnTo>
                      <a:pt x="2082" y="1653"/>
                    </a:lnTo>
                    <a:lnTo>
                      <a:pt x="1982" y="1663"/>
                    </a:lnTo>
                    <a:lnTo>
                      <a:pt x="1880" y="1671"/>
                    </a:lnTo>
                    <a:lnTo>
                      <a:pt x="1774" y="1676"/>
                    </a:lnTo>
                    <a:lnTo>
                      <a:pt x="1668" y="1682"/>
                    </a:lnTo>
                    <a:lnTo>
                      <a:pt x="1560" y="1685"/>
                    </a:lnTo>
                    <a:lnTo>
                      <a:pt x="1452" y="1686"/>
                    </a:lnTo>
                    <a:lnTo>
                      <a:pt x="1343" y="1686"/>
                    </a:lnTo>
                    <a:lnTo>
                      <a:pt x="1234" y="1685"/>
                    </a:lnTo>
                    <a:lnTo>
                      <a:pt x="1127" y="1682"/>
                    </a:lnTo>
                    <a:lnTo>
                      <a:pt x="1020" y="1676"/>
                    </a:lnTo>
                    <a:lnTo>
                      <a:pt x="916" y="1671"/>
                    </a:lnTo>
                    <a:lnTo>
                      <a:pt x="813" y="1663"/>
                    </a:lnTo>
                    <a:lnTo>
                      <a:pt x="713" y="1653"/>
                    </a:lnTo>
                    <a:lnTo>
                      <a:pt x="616" y="1642"/>
                    </a:lnTo>
                    <a:lnTo>
                      <a:pt x="524" y="1630"/>
                    </a:lnTo>
                    <a:lnTo>
                      <a:pt x="435" y="1616"/>
                    </a:lnTo>
                    <a:lnTo>
                      <a:pt x="351" y="1600"/>
                    </a:lnTo>
                    <a:lnTo>
                      <a:pt x="272" y="1583"/>
                    </a:lnTo>
                    <a:lnTo>
                      <a:pt x="200" y="1564"/>
                    </a:lnTo>
                    <a:lnTo>
                      <a:pt x="133" y="1543"/>
                    </a:lnTo>
                    <a:lnTo>
                      <a:pt x="72" y="1521"/>
                    </a:lnTo>
                    <a:lnTo>
                      <a:pt x="60" y="1516"/>
                    </a:lnTo>
                    <a:lnTo>
                      <a:pt x="49" y="1507"/>
                    </a:lnTo>
                    <a:lnTo>
                      <a:pt x="40" y="1496"/>
                    </a:lnTo>
                    <a:lnTo>
                      <a:pt x="30" y="1481"/>
                    </a:lnTo>
                    <a:lnTo>
                      <a:pt x="21" y="1464"/>
                    </a:lnTo>
                    <a:lnTo>
                      <a:pt x="14" y="1442"/>
                    </a:lnTo>
                    <a:lnTo>
                      <a:pt x="8" y="1418"/>
                    </a:lnTo>
                    <a:lnTo>
                      <a:pt x="3" y="1388"/>
                    </a:lnTo>
                    <a:lnTo>
                      <a:pt x="1" y="1355"/>
                    </a:lnTo>
                    <a:lnTo>
                      <a:pt x="0" y="1316"/>
                    </a:lnTo>
                    <a:lnTo>
                      <a:pt x="1" y="1274"/>
                    </a:lnTo>
                    <a:lnTo>
                      <a:pt x="3" y="1220"/>
                    </a:lnTo>
                    <a:lnTo>
                      <a:pt x="7" y="1162"/>
                    </a:lnTo>
                    <a:lnTo>
                      <a:pt x="11" y="1101"/>
                    </a:lnTo>
                    <a:lnTo>
                      <a:pt x="16" y="1036"/>
                    </a:lnTo>
                    <a:lnTo>
                      <a:pt x="23" y="970"/>
                    </a:lnTo>
                    <a:lnTo>
                      <a:pt x="32" y="901"/>
                    </a:lnTo>
                    <a:lnTo>
                      <a:pt x="44" y="830"/>
                    </a:lnTo>
                    <a:lnTo>
                      <a:pt x="59" y="759"/>
                    </a:lnTo>
                    <a:lnTo>
                      <a:pt x="78" y="687"/>
                    </a:lnTo>
                    <a:lnTo>
                      <a:pt x="100" y="615"/>
                    </a:lnTo>
                    <a:lnTo>
                      <a:pt x="127" y="543"/>
                    </a:lnTo>
                    <a:lnTo>
                      <a:pt x="158" y="472"/>
                    </a:lnTo>
                    <a:lnTo>
                      <a:pt x="195" y="401"/>
                    </a:lnTo>
                    <a:lnTo>
                      <a:pt x="237" y="333"/>
                    </a:lnTo>
                    <a:lnTo>
                      <a:pt x="239" y="331"/>
                    </a:lnTo>
                    <a:lnTo>
                      <a:pt x="245" y="324"/>
                    </a:lnTo>
                    <a:lnTo>
                      <a:pt x="254" y="314"/>
                    </a:lnTo>
                    <a:lnTo>
                      <a:pt x="268" y="301"/>
                    </a:lnTo>
                    <a:lnTo>
                      <a:pt x="285" y="286"/>
                    </a:lnTo>
                    <a:lnTo>
                      <a:pt x="307" y="268"/>
                    </a:lnTo>
                    <a:lnTo>
                      <a:pt x="334" y="251"/>
                    </a:lnTo>
                    <a:lnTo>
                      <a:pt x="365" y="232"/>
                    </a:lnTo>
                    <a:lnTo>
                      <a:pt x="400" y="214"/>
                    </a:lnTo>
                    <a:lnTo>
                      <a:pt x="440" y="197"/>
                    </a:lnTo>
                    <a:lnTo>
                      <a:pt x="444" y="196"/>
                    </a:lnTo>
                    <a:lnTo>
                      <a:pt x="452" y="193"/>
                    </a:lnTo>
                    <a:lnTo>
                      <a:pt x="467" y="188"/>
                    </a:lnTo>
                    <a:lnTo>
                      <a:pt x="485" y="182"/>
                    </a:lnTo>
                    <a:lnTo>
                      <a:pt x="508" y="175"/>
                    </a:lnTo>
                    <a:lnTo>
                      <a:pt x="535" y="165"/>
                    </a:lnTo>
                    <a:lnTo>
                      <a:pt x="564" y="155"/>
                    </a:lnTo>
                    <a:lnTo>
                      <a:pt x="596" y="143"/>
                    </a:lnTo>
                    <a:lnTo>
                      <a:pt x="630" y="130"/>
                    </a:lnTo>
                    <a:lnTo>
                      <a:pt x="665" y="116"/>
                    </a:lnTo>
                    <a:lnTo>
                      <a:pt x="701" y="101"/>
                    </a:lnTo>
                    <a:lnTo>
                      <a:pt x="736" y="86"/>
                    </a:lnTo>
                    <a:lnTo>
                      <a:pt x="771" y="69"/>
                    </a:lnTo>
                    <a:lnTo>
                      <a:pt x="805" y="53"/>
                    </a:lnTo>
                    <a:lnTo>
                      <a:pt x="837" y="35"/>
                    </a:lnTo>
                    <a:lnTo>
                      <a:pt x="866" y="17"/>
                    </a:lnTo>
                    <a:lnTo>
                      <a:pt x="893" y="0"/>
                    </a:lnTo>
                    <a:close/>
                  </a:path>
                </a:pathLst>
              </a:custGeom>
              <a:solidFill>
                <a:srgbClr val="965F36"/>
              </a:solidFill>
              <a:ln w="0">
                <a:solidFill>
                  <a:srgbClr val="965F36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CA">
                  <a:ln>
                    <a:solidFill>
                      <a:schemeClr val="accent1"/>
                    </a:solidFill>
                  </a:ln>
                  <a:solidFill>
                    <a:schemeClr val="accent1"/>
                  </a:solidFill>
                </a:endParaRPr>
              </a:p>
            </p:txBody>
          </p:sp>
          <p:sp>
            <p:nvSpPr>
              <p:cNvPr id="9" name="Freeform 104"/>
              <p:cNvSpPr>
                <a:spLocks/>
              </p:cNvSpPr>
              <p:nvPr/>
            </p:nvSpPr>
            <p:spPr bwMode="auto">
              <a:xfrm>
                <a:off x="793" y="1505"/>
                <a:ext cx="35" cy="126"/>
              </a:xfrm>
              <a:custGeom>
                <a:avLst/>
                <a:gdLst>
                  <a:gd name="T0" fmla="*/ 0 w 347"/>
                  <a:gd name="T1" fmla="*/ 0 h 1259"/>
                  <a:gd name="T2" fmla="*/ 57 w 347"/>
                  <a:gd name="T3" fmla="*/ 17 h 1259"/>
                  <a:gd name="T4" fmla="*/ 114 w 347"/>
                  <a:gd name="T5" fmla="*/ 28 h 1259"/>
                  <a:gd name="T6" fmla="*/ 172 w 347"/>
                  <a:gd name="T7" fmla="*/ 31 h 1259"/>
                  <a:gd name="T8" fmla="*/ 188 w 347"/>
                  <a:gd name="T9" fmla="*/ 31 h 1259"/>
                  <a:gd name="T10" fmla="*/ 243 w 347"/>
                  <a:gd name="T11" fmla="*/ 27 h 1259"/>
                  <a:gd name="T12" fmla="*/ 296 w 347"/>
                  <a:gd name="T13" fmla="*/ 17 h 1259"/>
                  <a:gd name="T14" fmla="*/ 347 w 347"/>
                  <a:gd name="T15" fmla="*/ 4 h 1259"/>
                  <a:gd name="T16" fmla="*/ 193 w 347"/>
                  <a:gd name="T17" fmla="*/ 239 h 1259"/>
                  <a:gd name="T18" fmla="*/ 333 w 347"/>
                  <a:gd name="T19" fmla="*/ 373 h 1259"/>
                  <a:gd name="T20" fmla="*/ 190 w 347"/>
                  <a:gd name="T21" fmla="*/ 1246 h 1259"/>
                  <a:gd name="T22" fmla="*/ 188 w 347"/>
                  <a:gd name="T23" fmla="*/ 1250 h 1259"/>
                  <a:gd name="T24" fmla="*/ 186 w 347"/>
                  <a:gd name="T25" fmla="*/ 1253 h 1259"/>
                  <a:gd name="T26" fmla="*/ 182 w 347"/>
                  <a:gd name="T27" fmla="*/ 1256 h 1259"/>
                  <a:gd name="T28" fmla="*/ 179 w 347"/>
                  <a:gd name="T29" fmla="*/ 1258 h 1259"/>
                  <a:gd name="T30" fmla="*/ 175 w 347"/>
                  <a:gd name="T31" fmla="*/ 1259 h 1259"/>
                  <a:gd name="T32" fmla="*/ 170 w 347"/>
                  <a:gd name="T33" fmla="*/ 1258 h 1259"/>
                  <a:gd name="T34" fmla="*/ 167 w 347"/>
                  <a:gd name="T35" fmla="*/ 1256 h 1259"/>
                  <a:gd name="T36" fmla="*/ 164 w 347"/>
                  <a:gd name="T37" fmla="*/ 1253 h 1259"/>
                  <a:gd name="T38" fmla="*/ 161 w 347"/>
                  <a:gd name="T39" fmla="*/ 1250 h 1259"/>
                  <a:gd name="T40" fmla="*/ 159 w 347"/>
                  <a:gd name="T41" fmla="*/ 1246 h 1259"/>
                  <a:gd name="T42" fmla="*/ 16 w 347"/>
                  <a:gd name="T43" fmla="*/ 373 h 1259"/>
                  <a:gd name="T44" fmla="*/ 155 w 347"/>
                  <a:gd name="T45" fmla="*/ 239 h 1259"/>
                  <a:gd name="T46" fmla="*/ 0 w 347"/>
                  <a:gd name="T47" fmla="*/ 0 h 1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347" h="1259">
                    <a:moveTo>
                      <a:pt x="0" y="0"/>
                    </a:moveTo>
                    <a:lnTo>
                      <a:pt x="57" y="17"/>
                    </a:lnTo>
                    <a:lnTo>
                      <a:pt x="114" y="28"/>
                    </a:lnTo>
                    <a:lnTo>
                      <a:pt x="172" y="31"/>
                    </a:lnTo>
                    <a:lnTo>
                      <a:pt x="188" y="31"/>
                    </a:lnTo>
                    <a:lnTo>
                      <a:pt x="243" y="27"/>
                    </a:lnTo>
                    <a:lnTo>
                      <a:pt x="296" y="17"/>
                    </a:lnTo>
                    <a:lnTo>
                      <a:pt x="347" y="4"/>
                    </a:lnTo>
                    <a:lnTo>
                      <a:pt x="193" y="239"/>
                    </a:lnTo>
                    <a:lnTo>
                      <a:pt x="333" y="373"/>
                    </a:lnTo>
                    <a:lnTo>
                      <a:pt x="190" y="1246"/>
                    </a:lnTo>
                    <a:lnTo>
                      <a:pt x="188" y="1250"/>
                    </a:lnTo>
                    <a:lnTo>
                      <a:pt x="186" y="1253"/>
                    </a:lnTo>
                    <a:lnTo>
                      <a:pt x="182" y="1256"/>
                    </a:lnTo>
                    <a:lnTo>
                      <a:pt x="179" y="1258"/>
                    </a:lnTo>
                    <a:lnTo>
                      <a:pt x="175" y="1259"/>
                    </a:lnTo>
                    <a:lnTo>
                      <a:pt x="170" y="1258"/>
                    </a:lnTo>
                    <a:lnTo>
                      <a:pt x="167" y="1256"/>
                    </a:lnTo>
                    <a:lnTo>
                      <a:pt x="164" y="1253"/>
                    </a:lnTo>
                    <a:lnTo>
                      <a:pt x="161" y="1250"/>
                    </a:lnTo>
                    <a:lnTo>
                      <a:pt x="159" y="1246"/>
                    </a:lnTo>
                    <a:lnTo>
                      <a:pt x="16" y="373"/>
                    </a:lnTo>
                    <a:lnTo>
                      <a:pt x="155" y="2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5F36"/>
              </a:solidFill>
              <a:ln w="0">
                <a:solidFill>
                  <a:srgbClr val="965F36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CA">
                  <a:ln>
                    <a:solidFill>
                      <a:schemeClr val="accent1"/>
                    </a:solidFill>
                  </a:ln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10" name="Group 140"/>
            <p:cNvGrpSpPr>
              <a:grpSpLocks noChangeAspect="1"/>
            </p:cNvGrpSpPr>
            <p:nvPr>
              <p:custDataLst>
                <p:tags r:id="rId4"/>
              </p:custDataLst>
            </p:nvPr>
          </p:nvGrpSpPr>
          <p:grpSpPr bwMode="auto">
            <a:xfrm>
              <a:off x="989498" y="3472469"/>
              <a:ext cx="340117" cy="456441"/>
              <a:chOff x="1157" y="1309"/>
              <a:chExt cx="269" cy="361"/>
            </a:xfrm>
            <a:grpFill/>
          </p:grpSpPr>
          <p:sp>
            <p:nvSpPr>
              <p:cNvPr id="11" name="Freeform 142"/>
              <p:cNvSpPr>
                <a:spLocks noEditPoints="1"/>
              </p:cNvSpPr>
              <p:nvPr/>
            </p:nvSpPr>
            <p:spPr bwMode="auto">
              <a:xfrm>
                <a:off x="1189" y="1309"/>
                <a:ext cx="200" cy="212"/>
              </a:xfrm>
              <a:custGeom>
                <a:avLst/>
                <a:gdLst>
                  <a:gd name="T0" fmla="*/ 1128 w 1992"/>
                  <a:gd name="T1" fmla="*/ 548 h 2121"/>
                  <a:gd name="T2" fmla="*/ 1227 w 1992"/>
                  <a:gd name="T3" fmla="*/ 650 h 2121"/>
                  <a:gd name="T4" fmla="*/ 1309 w 1992"/>
                  <a:gd name="T5" fmla="*/ 797 h 2121"/>
                  <a:gd name="T6" fmla="*/ 1338 w 1992"/>
                  <a:gd name="T7" fmla="*/ 909 h 2121"/>
                  <a:gd name="T8" fmla="*/ 1337 w 1992"/>
                  <a:gd name="T9" fmla="*/ 921 h 2121"/>
                  <a:gd name="T10" fmla="*/ 1292 w 1992"/>
                  <a:gd name="T11" fmla="*/ 838 h 2121"/>
                  <a:gd name="T12" fmla="*/ 1203 w 1992"/>
                  <a:gd name="T13" fmla="*/ 739 h 2121"/>
                  <a:gd name="T14" fmla="*/ 1107 w 1992"/>
                  <a:gd name="T15" fmla="*/ 675 h 2121"/>
                  <a:gd name="T16" fmla="*/ 996 w 1992"/>
                  <a:gd name="T17" fmla="*/ 636 h 2121"/>
                  <a:gd name="T18" fmla="*/ 870 w 1992"/>
                  <a:gd name="T19" fmla="*/ 750 h 2121"/>
                  <a:gd name="T20" fmla="*/ 649 w 1992"/>
                  <a:gd name="T21" fmla="*/ 894 h 2121"/>
                  <a:gd name="T22" fmla="*/ 434 w 1992"/>
                  <a:gd name="T23" fmla="*/ 947 h 2121"/>
                  <a:gd name="T24" fmla="*/ 266 w 1992"/>
                  <a:gd name="T25" fmla="*/ 902 h 2121"/>
                  <a:gd name="T26" fmla="*/ 181 w 1992"/>
                  <a:gd name="T27" fmla="*/ 893 h 2121"/>
                  <a:gd name="T28" fmla="*/ 159 w 1992"/>
                  <a:gd name="T29" fmla="*/ 1032 h 2121"/>
                  <a:gd name="T30" fmla="*/ 224 w 1992"/>
                  <a:gd name="T31" fmla="*/ 1174 h 2121"/>
                  <a:gd name="T32" fmla="*/ 342 w 1992"/>
                  <a:gd name="T33" fmla="*/ 1224 h 2121"/>
                  <a:gd name="T34" fmla="*/ 445 w 1992"/>
                  <a:gd name="T35" fmla="*/ 1507 h 2121"/>
                  <a:gd name="T36" fmla="*/ 621 w 1992"/>
                  <a:gd name="T37" fmla="*/ 1775 h 2121"/>
                  <a:gd name="T38" fmla="*/ 846 w 1992"/>
                  <a:gd name="T39" fmla="*/ 1946 h 2121"/>
                  <a:gd name="T40" fmla="*/ 1098 w 1992"/>
                  <a:gd name="T41" fmla="*/ 1964 h 2121"/>
                  <a:gd name="T42" fmla="*/ 1330 w 1992"/>
                  <a:gd name="T43" fmla="*/ 1819 h 2121"/>
                  <a:gd name="T44" fmla="*/ 1518 w 1992"/>
                  <a:gd name="T45" fmla="*/ 1565 h 2121"/>
                  <a:gd name="T46" fmla="*/ 1641 w 1992"/>
                  <a:gd name="T47" fmla="*/ 1264 h 2121"/>
                  <a:gd name="T48" fmla="*/ 1751 w 1992"/>
                  <a:gd name="T49" fmla="*/ 1191 h 2121"/>
                  <a:gd name="T50" fmla="*/ 1828 w 1992"/>
                  <a:gd name="T51" fmla="*/ 1063 h 2121"/>
                  <a:gd name="T52" fmla="*/ 1823 w 1992"/>
                  <a:gd name="T53" fmla="*/ 916 h 2121"/>
                  <a:gd name="T54" fmla="*/ 1760 w 1992"/>
                  <a:gd name="T55" fmla="*/ 849 h 2121"/>
                  <a:gd name="T56" fmla="*/ 1666 w 1992"/>
                  <a:gd name="T57" fmla="*/ 943 h 2121"/>
                  <a:gd name="T58" fmla="*/ 1576 w 1992"/>
                  <a:gd name="T59" fmla="*/ 1004 h 2121"/>
                  <a:gd name="T60" fmla="*/ 1527 w 1992"/>
                  <a:gd name="T61" fmla="*/ 962 h 2121"/>
                  <a:gd name="T62" fmla="*/ 1483 w 1992"/>
                  <a:gd name="T63" fmla="*/ 848 h 2121"/>
                  <a:gd name="T64" fmla="*/ 1404 w 1992"/>
                  <a:gd name="T65" fmla="*/ 693 h 2121"/>
                  <a:gd name="T66" fmla="*/ 1249 w 1992"/>
                  <a:gd name="T67" fmla="*/ 533 h 2121"/>
                  <a:gd name="T68" fmla="*/ 996 w 1992"/>
                  <a:gd name="T69" fmla="*/ 0 h 2121"/>
                  <a:gd name="T70" fmla="*/ 1350 w 1992"/>
                  <a:gd name="T71" fmla="*/ 81 h 2121"/>
                  <a:gd name="T72" fmla="*/ 1649 w 1992"/>
                  <a:gd name="T73" fmla="*/ 304 h 2121"/>
                  <a:gd name="T74" fmla="*/ 1867 w 1992"/>
                  <a:gd name="T75" fmla="*/ 641 h 2121"/>
                  <a:gd name="T76" fmla="*/ 1981 w 1992"/>
                  <a:gd name="T77" fmla="*/ 1060 h 2121"/>
                  <a:gd name="T78" fmla="*/ 1982 w 1992"/>
                  <a:gd name="T79" fmla="*/ 1492 h 2121"/>
                  <a:gd name="T80" fmla="*/ 1927 w 1992"/>
                  <a:gd name="T81" fmla="*/ 1794 h 2121"/>
                  <a:gd name="T82" fmla="*/ 1828 w 1992"/>
                  <a:gd name="T83" fmla="*/ 1980 h 2121"/>
                  <a:gd name="T84" fmla="*/ 1691 w 1992"/>
                  <a:gd name="T85" fmla="*/ 2076 h 2121"/>
                  <a:gd name="T86" fmla="*/ 1521 w 1992"/>
                  <a:gd name="T87" fmla="*/ 2109 h 2121"/>
                  <a:gd name="T88" fmla="*/ 1325 w 1992"/>
                  <a:gd name="T89" fmla="*/ 2105 h 2121"/>
                  <a:gd name="T90" fmla="*/ 1107 w 1992"/>
                  <a:gd name="T91" fmla="*/ 2090 h 2121"/>
                  <a:gd name="T92" fmla="*/ 923 w 1992"/>
                  <a:gd name="T93" fmla="*/ 2098 h 2121"/>
                  <a:gd name="T94" fmla="*/ 615 w 1992"/>
                  <a:gd name="T95" fmla="*/ 2115 h 2121"/>
                  <a:gd name="T96" fmla="*/ 343 w 1992"/>
                  <a:gd name="T97" fmla="*/ 2107 h 2121"/>
                  <a:gd name="T98" fmla="*/ 197 w 1992"/>
                  <a:gd name="T99" fmla="*/ 2035 h 2121"/>
                  <a:gd name="T100" fmla="*/ 90 w 1992"/>
                  <a:gd name="T101" fmla="*/ 1886 h 2121"/>
                  <a:gd name="T102" fmla="*/ 23 w 1992"/>
                  <a:gd name="T103" fmla="*/ 1630 h 2121"/>
                  <a:gd name="T104" fmla="*/ 0 w 1992"/>
                  <a:gd name="T105" fmla="*/ 1244 h 2121"/>
                  <a:gd name="T106" fmla="*/ 65 w 1992"/>
                  <a:gd name="T107" fmla="*/ 801 h 2121"/>
                  <a:gd name="T108" fmla="*/ 244 w 1992"/>
                  <a:gd name="T109" fmla="*/ 428 h 2121"/>
                  <a:gd name="T110" fmla="*/ 512 w 1992"/>
                  <a:gd name="T111" fmla="*/ 155 h 2121"/>
                  <a:gd name="T112" fmla="*/ 848 w 1992"/>
                  <a:gd name="T113" fmla="*/ 13 h 2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992" h="2121">
                    <a:moveTo>
                      <a:pt x="1086" y="442"/>
                    </a:moveTo>
                    <a:lnTo>
                      <a:pt x="1075" y="473"/>
                    </a:lnTo>
                    <a:lnTo>
                      <a:pt x="1061" y="504"/>
                    </a:lnTo>
                    <a:lnTo>
                      <a:pt x="1095" y="526"/>
                    </a:lnTo>
                    <a:lnTo>
                      <a:pt x="1128" y="548"/>
                    </a:lnTo>
                    <a:lnTo>
                      <a:pt x="1150" y="567"/>
                    </a:lnTo>
                    <a:lnTo>
                      <a:pt x="1171" y="586"/>
                    </a:lnTo>
                    <a:lnTo>
                      <a:pt x="1192" y="607"/>
                    </a:lnTo>
                    <a:lnTo>
                      <a:pt x="1210" y="628"/>
                    </a:lnTo>
                    <a:lnTo>
                      <a:pt x="1227" y="650"/>
                    </a:lnTo>
                    <a:lnTo>
                      <a:pt x="1243" y="671"/>
                    </a:lnTo>
                    <a:lnTo>
                      <a:pt x="1264" y="704"/>
                    </a:lnTo>
                    <a:lnTo>
                      <a:pt x="1283" y="736"/>
                    </a:lnTo>
                    <a:lnTo>
                      <a:pt x="1297" y="768"/>
                    </a:lnTo>
                    <a:lnTo>
                      <a:pt x="1309" y="797"/>
                    </a:lnTo>
                    <a:lnTo>
                      <a:pt x="1319" y="825"/>
                    </a:lnTo>
                    <a:lnTo>
                      <a:pt x="1326" y="851"/>
                    </a:lnTo>
                    <a:lnTo>
                      <a:pt x="1331" y="873"/>
                    </a:lnTo>
                    <a:lnTo>
                      <a:pt x="1335" y="893"/>
                    </a:lnTo>
                    <a:lnTo>
                      <a:pt x="1338" y="909"/>
                    </a:lnTo>
                    <a:lnTo>
                      <a:pt x="1340" y="920"/>
                    </a:lnTo>
                    <a:lnTo>
                      <a:pt x="1341" y="926"/>
                    </a:lnTo>
                    <a:lnTo>
                      <a:pt x="1341" y="929"/>
                    </a:lnTo>
                    <a:lnTo>
                      <a:pt x="1340" y="927"/>
                    </a:lnTo>
                    <a:lnTo>
                      <a:pt x="1337" y="921"/>
                    </a:lnTo>
                    <a:lnTo>
                      <a:pt x="1331" y="910"/>
                    </a:lnTo>
                    <a:lnTo>
                      <a:pt x="1325" y="896"/>
                    </a:lnTo>
                    <a:lnTo>
                      <a:pt x="1317" y="879"/>
                    </a:lnTo>
                    <a:lnTo>
                      <a:pt x="1305" y="860"/>
                    </a:lnTo>
                    <a:lnTo>
                      <a:pt x="1292" y="838"/>
                    </a:lnTo>
                    <a:lnTo>
                      <a:pt x="1275" y="816"/>
                    </a:lnTo>
                    <a:lnTo>
                      <a:pt x="1257" y="793"/>
                    </a:lnTo>
                    <a:lnTo>
                      <a:pt x="1236" y="770"/>
                    </a:lnTo>
                    <a:lnTo>
                      <a:pt x="1220" y="755"/>
                    </a:lnTo>
                    <a:lnTo>
                      <a:pt x="1203" y="739"/>
                    </a:lnTo>
                    <a:lnTo>
                      <a:pt x="1186" y="725"/>
                    </a:lnTo>
                    <a:lnTo>
                      <a:pt x="1167" y="712"/>
                    </a:lnTo>
                    <a:lnTo>
                      <a:pt x="1148" y="698"/>
                    </a:lnTo>
                    <a:lnTo>
                      <a:pt x="1128" y="686"/>
                    </a:lnTo>
                    <a:lnTo>
                      <a:pt x="1107" y="675"/>
                    </a:lnTo>
                    <a:lnTo>
                      <a:pt x="1085" y="665"/>
                    </a:lnTo>
                    <a:lnTo>
                      <a:pt x="1063" y="656"/>
                    </a:lnTo>
                    <a:lnTo>
                      <a:pt x="1041" y="648"/>
                    </a:lnTo>
                    <a:lnTo>
                      <a:pt x="1019" y="641"/>
                    </a:lnTo>
                    <a:lnTo>
                      <a:pt x="996" y="636"/>
                    </a:lnTo>
                    <a:lnTo>
                      <a:pt x="988" y="635"/>
                    </a:lnTo>
                    <a:lnTo>
                      <a:pt x="980" y="633"/>
                    </a:lnTo>
                    <a:lnTo>
                      <a:pt x="947" y="673"/>
                    </a:lnTo>
                    <a:lnTo>
                      <a:pt x="910" y="713"/>
                    </a:lnTo>
                    <a:lnTo>
                      <a:pt x="870" y="750"/>
                    </a:lnTo>
                    <a:lnTo>
                      <a:pt x="827" y="786"/>
                    </a:lnTo>
                    <a:lnTo>
                      <a:pt x="783" y="819"/>
                    </a:lnTo>
                    <a:lnTo>
                      <a:pt x="738" y="848"/>
                    </a:lnTo>
                    <a:lnTo>
                      <a:pt x="693" y="873"/>
                    </a:lnTo>
                    <a:lnTo>
                      <a:pt x="649" y="894"/>
                    </a:lnTo>
                    <a:lnTo>
                      <a:pt x="604" y="913"/>
                    </a:lnTo>
                    <a:lnTo>
                      <a:pt x="560" y="927"/>
                    </a:lnTo>
                    <a:lnTo>
                      <a:pt x="517" y="937"/>
                    </a:lnTo>
                    <a:lnTo>
                      <a:pt x="475" y="944"/>
                    </a:lnTo>
                    <a:lnTo>
                      <a:pt x="434" y="947"/>
                    </a:lnTo>
                    <a:lnTo>
                      <a:pt x="396" y="946"/>
                    </a:lnTo>
                    <a:lnTo>
                      <a:pt x="360" y="940"/>
                    </a:lnTo>
                    <a:lnTo>
                      <a:pt x="325" y="932"/>
                    </a:lnTo>
                    <a:lnTo>
                      <a:pt x="295" y="918"/>
                    </a:lnTo>
                    <a:lnTo>
                      <a:pt x="266" y="902"/>
                    </a:lnTo>
                    <a:lnTo>
                      <a:pt x="241" y="881"/>
                    </a:lnTo>
                    <a:lnTo>
                      <a:pt x="220" y="856"/>
                    </a:lnTo>
                    <a:lnTo>
                      <a:pt x="203" y="867"/>
                    </a:lnTo>
                    <a:lnTo>
                      <a:pt x="190" y="880"/>
                    </a:lnTo>
                    <a:lnTo>
                      <a:pt x="181" y="893"/>
                    </a:lnTo>
                    <a:lnTo>
                      <a:pt x="170" y="916"/>
                    </a:lnTo>
                    <a:lnTo>
                      <a:pt x="162" y="943"/>
                    </a:lnTo>
                    <a:lnTo>
                      <a:pt x="158" y="970"/>
                    </a:lnTo>
                    <a:lnTo>
                      <a:pt x="157" y="1000"/>
                    </a:lnTo>
                    <a:lnTo>
                      <a:pt x="159" y="1032"/>
                    </a:lnTo>
                    <a:lnTo>
                      <a:pt x="166" y="1063"/>
                    </a:lnTo>
                    <a:lnTo>
                      <a:pt x="176" y="1096"/>
                    </a:lnTo>
                    <a:lnTo>
                      <a:pt x="190" y="1125"/>
                    </a:lnTo>
                    <a:lnTo>
                      <a:pt x="207" y="1152"/>
                    </a:lnTo>
                    <a:lnTo>
                      <a:pt x="224" y="1174"/>
                    </a:lnTo>
                    <a:lnTo>
                      <a:pt x="243" y="1191"/>
                    </a:lnTo>
                    <a:lnTo>
                      <a:pt x="263" y="1205"/>
                    </a:lnTo>
                    <a:lnTo>
                      <a:pt x="282" y="1214"/>
                    </a:lnTo>
                    <a:lnTo>
                      <a:pt x="301" y="1219"/>
                    </a:lnTo>
                    <a:lnTo>
                      <a:pt x="342" y="1224"/>
                    </a:lnTo>
                    <a:lnTo>
                      <a:pt x="353" y="1264"/>
                    </a:lnTo>
                    <a:lnTo>
                      <a:pt x="371" y="1326"/>
                    </a:lnTo>
                    <a:lnTo>
                      <a:pt x="393" y="1386"/>
                    </a:lnTo>
                    <a:lnTo>
                      <a:pt x="418" y="1447"/>
                    </a:lnTo>
                    <a:lnTo>
                      <a:pt x="445" y="1507"/>
                    </a:lnTo>
                    <a:lnTo>
                      <a:pt x="476" y="1565"/>
                    </a:lnTo>
                    <a:lnTo>
                      <a:pt x="509" y="1622"/>
                    </a:lnTo>
                    <a:lnTo>
                      <a:pt x="544" y="1676"/>
                    </a:lnTo>
                    <a:lnTo>
                      <a:pt x="582" y="1727"/>
                    </a:lnTo>
                    <a:lnTo>
                      <a:pt x="621" y="1775"/>
                    </a:lnTo>
                    <a:lnTo>
                      <a:pt x="663" y="1819"/>
                    </a:lnTo>
                    <a:lnTo>
                      <a:pt x="707" y="1858"/>
                    </a:lnTo>
                    <a:lnTo>
                      <a:pt x="752" y="1893"/>
                    </a:lnTo>
                    <a:lnTo>
                      <a:pt x="799" y="1923"/>
                    </a:lnTo>
                    <a:lnTo>
                      <a:pt x="846" y="1946"/>
                    </a:lnTo>
                    <a:lnTo>
                      <a:pt x="896" y="1964"/>
                    </a:lnTo>
                    <a:lnTo>
                      <a:pt x="946" y="1975"/>
                    </a:lnTo>
                    <a:lnTo>
                      <a:pt x="997" y="1979"/>
                    </a:lnTo>
                    <a:lnTo>
                      <a:pt x="1047" y="1975"/>
                    </a:lnTo>
                    <a:lnTo>
                      <a:pt x="1098" y="1964"/>
                    </a:lnTo>
                    <a:lnTo>
                      <a:pt x="1148" y="1946"/>
                    </a:lnTo>
                    <a:lnTo>
                      <a:pt x="1195" y="1923"/>
                    </a:lnTo>
                    <a:lnTo>
                      <a:pt x="1242" y="1893"/>
                    </a:lnTo>
                    <a:lnTo>
                      <a:pt x="1287" y="1858"/>
                    </a:lnTo>
                    <a:lnTo>
                      <a:pt x="1330" y="1819"/>
                    </a:lnTo>
                    <a:lnTo>
                      <a:pt x="1372" y="1775"/>
                    </a:lnTo>
                    <a:lnTo>
                      <a:pt x="1412" y="1727"/>
                    </a:lnTo>
                    <a:lnTo>
                      <a:pt x="1449" y="1676"/>
                    </a:lnTo>
                    <a:lnTo>
                      <a:pt x="1485" y="1622"/>
                    </a:lnTo>
                    <a:lnTo>
                      <a:pt x="1518" y="1565"/>
                    </a:lnTo>
                    <a:lnTo>
                      <a:pt x="1548" y="1507"/>
                    </a:lnTo>
                    <a:lnTo>
                      <a:pt x="1576" y="1447"/>
                    </a:lnTo>
                    <a:lnTo>
                      <a:pt x="1601" y="1386"/>
                    </a:lnTo>
                    <a:lnTo>
                      <a:pt x="1623" y="1326"/>
                    </a:lnTo>
                    <a:lnTo>
                      <a:pt x="1641" y="1264"/>
                    </a:lnTo>
                    <a:lnTo>
                      <a:pt x="1652" y="1224"/>
                    </a:lnTo>
                    <a:lnTo>
                      <a:pt x="1692" y="1219"/>
                    </a:lnTo>
                    <a:lnTo>
                      <a:pt x="1711" y="1214"/>
                    </a:lnTo>
                    <a:lnTo>
                      <a:pt x="1731" y="1206"/>
                    </a:lnTo>
                    <a:lnTo>
                      <a:pt x="1751" y="1191"/>
                    </a:lnTo>
                    <a:lnTo>
                      <a:pt x="1769" y="1174"/>
                    </a:lnTo>
                    <a:lnTo>
                      <a:pt x="1788" y="1152"/>
                    </a:lnTo>
                    <a:lnTo>
                      <a:pt x="1804" y="1126"/>
                    </a:lnTo>
                    <a:lnTo>
                      <a:pt x="1818" y="1097"/>
                    </a:lnTo>
                    <a:lnTo>
                      <a:pt x="1828" y="1063"/>
                    </a:lnTo>
                    <a:lnTo>
                      <a:pt x="1834" y="1032"/>
                    </a:lnTo>
                    <a:lnTo>
                      <a:pt x="1837" y="1000"/>
                    </a:lnTo>
                    <a:lnTo>
                      <a:pt x="1835" y="970"/>
                    </a:lnTo>
                    <a:lnTo>
                      <a:pt x="1831" y="943"/>
                    </a:lnTo>
                    <a:lnTo>
                      <a:pt x="1823" y="916"/>
                    </a:lnTo>
                    <a:lnTo>
                      <a:pt x="1812" y="893"/>
                    </a:lnTo>
                    <a:lnTo>
                      <a:pt x="1804" y="880"/>
                    </a:lnTo>
                    <a:lnTo>
                      <a:pt x="1793" y="868"/>
                    </a:lnTo>
                    <a:lnTo>
                      <a:pt x="1777" y="857"/>
                    </a:lnTo>
                    <a:lnTo>
                      <a:pt x="1760" y="849"/>
                    </a:lnTo>
                    <a:lnTo>
                      <a:pt x="1751" y="849"/>
                    </a:lnTo>
                    <a:lnTo>
                      <a:pt x="1741" y="849"/>
                    </a:lnTo>
                    <a:lnTo>
                      <a:pt x="1720" y="881"/>
                    </a:lnTo>
                    <a:lnTo>
                      <a:pt x="1695" y="912"/>
                    </a:lnTo>
                    <a:lnTo>
                      <a:pt x="1666" y="943"/>
                    </a:lnTo>
                    <a:lnTo>
                      <a:pt x="1643" y="965"/>
                    </a:lnTo>
                    <a:lnTo>
                      <a:pt x="1622" y="982"/>
                    </a:lnTo>
                    <a:lnTo>
                      <a:pt x="1604" y="994"/>
                    </a:lnTo>
                    <a:lnTo>
                      <a:pt x="1589" y="1001"/>
                    </a:lnTo>
                    <a:lnTo>
                      <a:pt x="1576" y="1004"/>
                    </a:lnTo>
                    <a:lnTo>
                      <a:pt x="1564" y="1003"/>
                    </a:lnTo>
                    <a:lnTo>
                      <a:pt x="1553" y="999"/>
                    </a:lnTo>
                    <a:lnTo>
                      <a:pt x="1544" y="990"/>
                    </a:lnTo>
                    <a:lnTo>
                      <a:pt x="1535" y="978"/>
                    </a:lnTo>
                    <a:lnTo>
                      <a:pt x="1527" y="962"/>
                    </a:lnTo>
                    <a:lnTo>
                      <a:pt x="1520" y="944"/>
                    </a:lnTo>
                    <a:lnTo>
                      <a:pt x="1512" y="923"/>
                    </a:lnTo>
                    <a:lnTo>
                      <a:pt x="1503" y="900"/>
                    </a:lnTo>
                    <a:lnTo>
                      <a:pt x="1494" y="874"/>
                    </a:lnTo>
                    <a:lnTo>
                      <a:pt x="1483" y="848"/>
                    </a:lnTo>
                    <a:lnTo>
                      <a:pt x="1471" y="819"/>
                    </a:lnTo>
                    <a:lnTo>
                      <a:pt x="1458" y="789"/>
                    </a:lnTo>
                    <a:lnTo>
                      <a:pt x="1443" y="758"/>
                    </a:lnTo>
                    <a:lnTo>
                      <a:pt x="1424" y="726"/>
                    </a:lnTo>
                    <a:lnTo>
                      <a:pt x="1404" y="693"/>
                    </a:lnTo>
                    <a:lnTo>
                      <a:pt x="1380" y="661"/>
                    </a:lnTo>
                    <a:lnTo>
                      <a:pt x="1353" y="628"/>
                    </a:lnTo>
                    <a:lnTo>
                      <a:pt x="1323" y="595"/>
                    </a:lnTo>
                    <a:lnTo>
                      <a:pt x="1287" y="562"/>
                    </a:lnTo>
                    <a:lnTo>
                      <a:pt x="1249" y="533"/>
                    </a:lnTo>
                    <a:lnTo>
                      <a:pt x="1210" y="507"/>
                    </a:lnTo>
                    <a:lnTo>
                      <a:pt x="1168" y="483"/>
                    </a:lnTo>
                    <a:lnTo>
                      <a:pt x="1128" y="461"/>
                    </a:lnTo>
                    <a:lnTo>
                      <a:pt x="1086" y="442"/>
                    </a:lnTo>
                    <a:close/>
                    <a:moveTo>
                      <a:pt x="996" y="0"/>
                    </a:moveTo>
                    <a:lnTo>
                      <a:pt x="1069" y="3"/>
                    </a:lnTo>
                    <a:lnTo>
                      <a:pt x="1143" y="13"/>
                    </a:lnTo>
                    <a:lnTo>
                      <a:pt x="1214" y="29"/>
                    </a:lnTo>
                    <a:lnTo>
                      <a:pt x="1283" y="53"/>
                    </a:lnTo>
                    <a:lnTo>
                      <a:pt x="1350" y="81"/>
                    </a:lnTo>
                    <a:lnTo>
                      <a:pt x="1415" y="115"/>
                    </a:lnTo>
                    <a:lnTo>
                      <a:pt x="1478" y="155"/>
                    </a:lnTo>
                    <a:lnTo>
                      <a:pt x="1538" y="200"/>
                    </a:lnTo>
                    <a:lnTo>
                      <a:pt x="1594" y="251"/>
                    </a:lnTo>
                    <a:lnTo>
                      <a:pt x="1649" y="304"/>
                    </a:lnTo>
                    <a:lnTo>
                      <a:pt x="1700" y="364"/>
                    </a:lnTo>
                    <a:lnTo>
                      <a:pt x="1747" y="428"/>
                    </a:lnTo>
                    <a:lnTo>
                      <a:pt x="1791" y="495"/>
                    </a:lnTo>
                    <a:lnTo>
                      <a:pt x="1831" y="566"/>
                    </a:lnTo>
                    <a:lnTo>
                      <a:pt x="1867" y="641"/>
                    </a:lnTo>
                    <a:lnTo>
                      <a:pt x="1899" y="719"/>
                    </a:lnTo>
                    <a:lnTo>
                      <a:pt x="1927" y="801"/>
                    </a:lnTo>
                    <a:lnTo>
                      <a:pt x="1950" y="884"/>
                    </a:lnTo>
                    <a:lnTo>
                      <a:pt x="1968" y="971"/>
                    </a:lnTo>
                    <a:lnTo>
                      <a:pt x="1981" y="1060"/>
                    </a:lnTo>
                    <a:lnTo>
                      <a:pt x="1988" y="1151"/>
                    </a:lnTo>
                    <a:lnTo>
                      <a:pt x="1992" y="1244"/>
                    </a:lnTo>
                    <a:lnTo>
                      <a:pt x="1991" y="1332"/>
                    </a:lnTo>
                    <a:lnTo>
                      <a:pt x="1987" y="1415"/>
                    </a:lnTo>
                    <a:lnTo>
                      <a:pt x="1982" y="1492"/>
                    </a:lnTo>
                    <a:lnTo>
                      <a:pt x="1975" y="1563"/>
                    </a:lnTo>
                    <a:lnTo>
                      <a:pt x="1965" y="1628"/>
                    </a:lnTo>
                    <a:lnTo>
                      <a:pt x="1954" y="1689"/>
                    </a:lnTo>
                    <a:lnTo>
                      <a:pt x="1942" y="1744"/>
                    </a:lnTo>
                    <a:lnTo>
                      <a:pt x="1927" y="1794"/>
                    </a:lnTo>
                    <a:lnTo>
                      <a:pt x="1910" y="1839"/>
                    </a:lnTo>
                    <a:lnTo>
                      <a:pt x="1893" y="1881"/>
                    </a:lnTo>
                    <a:lnTo>
                      <a:pt x="1873" y="1918"/>
                    </a:lnTo>
                    <a:lnTo>
                      <a:pt x="1851" y="1951"/>
                    </a:lnTo>
                    <a:lnTo>
                      <a:pt x="1828" y="1980"/>
                    </a:lnTo>
                    <a:lnTo>
                      <a:pt x="1804" y="2006"/>
                    </a:lnTo>
                    <a:lnTo>
                      <a:pt x="1777" y="2028"/>
                    </a:lnTo>
                    <a:lnTo>
                      <a:pt x="1750" y="2047"/>
                    </a:lnTo>
                    <a:lnTo>
                      <a:pt x="1721" y="2063"/>
                    </a:lnTo>
                    <a:lnTo>
                      <a:pt x="1691" y="2076"/>
                    </a:lnTo>
                    <a:lnTo>
                      <a:pt x="1659" y="2087"/>
                    </a:lnTo>
                    <a:lnTo>
                      <a:pt x="1626" y="2096"/>
                    </a:lnTo>
                    <a:lnTo>
                      <a:pt x="1592" y="2101"/>
                    </a:lnTo>
                    <a:lnTo>
                      <a:pt x="1557" y="2107"/>
                    </a:lnTo>
                    <a:lnTo>
                      <a:pt x="1521" y="2109"/>
                    </a:lnTo>
                    <a:lnTo>
                      <a:pt x="1483" y="2110"/>
                    </a:lnTo>
                    <a:lnTo>
                      <a:pt x="1445" y="2110"/>
                    </a:lnTo>
                    <a:lnTo>
                      <a:pt x="1406" y="2109"/>
                    </a:lnTo>
                    <a:lnTo>
                      <a:pt x="1366" y="2108"/>
                    </a:lnTo>
                    <a:lnTo>
                      <a:pt x="1325" y="2105"/>
                    </a:lnTo>
                    <a:lnTo>
                      <a:pt x="1283" y="2102"/>
                    </a:lnTo>
                    <a:lnTo>
                      <a:pt x="1240" y="2099"/>
                    </a:lnTo>
                    <a:lnTo>
                      <a:pt x="1196" y="2096"/>
                    </a:lnTo>
                    <a:lnTo>
                      <a:pt x="1152" y="2093"/>
                    </a:lnTo>
                    <a:lnTo>
                      <a:pt x="1107" y="2090"/>
                    </a:lnTo>
                    <a:lnTo>
                      <a:pt x="1071" y="2098"/>
                    </a:lnTo>
                    <a:lnTo>
                      <a:pt x="1033" y="2102"/>
                    </a:lnTo>
                    <a:lnTo>
                      <a:pt x="996" y="2105"/>
                    </a:lnTo>
                    <a:lnTo>
                      <a:pt x="959" y="2102"/>
                    </a:lnTo>
                    <a:lnTo>
                      <a:pt x="923" y="2098"/>
                    </a:lnTo>
                    <a:lnTo>
                      <a:pt x="887" y="2091"/>
                    </a:lnTo>
                    <a:lnTo>
                      <a:pt x="816" y="2096"/>
                    </a:lnTo>
                    <a:lnTo>
                      <a:pt x="747" y="2102"/>
                    </a:lnTo>
                    <a:lnTo>
                      <a:pt x="680" y="2109"/>
                    </a:lnTo>
                    <a:lnTo>
                      <a:pt x="615" y="2115"/>
                    </a:lnTo>
                    <a:lnTo>
                      <a:pt x="552" y="2119"/>
                    </a:lnTo>
                    <a:lnTo>
                      <a:pt x="492" y="2121"/>
                    </a:lnTo>
                    <a:lnTo>
                      <a:pt x="433" y="2120"/>
                    </a:lnTo>
                    <a:lnTo>
                      <a:pt x="378" y="2113"/>
                    </a:lnTo>
                    <a:lnTo>
                      <a:pt x="343" y="2107"/>
                    </a:lnTo>
                    <a:lnTo>
                      <a:pt x="309" y="2098"/>
                    </a:lnTo>
                    <a:lnTo>
                      <a:pt x="277" y="2085"/>
                    </a:lnTo>
                    <a:lnTo>
                      <a:pt x="248" y="2072"/>
                    </a:lnTo>
                    <a:lnTo>
                      <a:pt x="222" y="2055"/>
                    </a:lnTo>
                    <a:lnTo>
                      <a:pt x="197" y="2035"/>
                    </a:lnTo>
                    <a:lnTo>
                      <a:pt x="172" y="2012"/>
                    </a:lnTo>
                    <a:lnTo>
                      <a:pt x="149" y="1986"/>
                    </a:lnTo>
                    <a:lnTo>
                      <a:pt x="128" y="1956"/>
                    </a:lnTo>
                    <a:lnTo>
                      <a:pt x="109" y="1923"/>
                    </a:lnTo>
                    <a:lnTo>
                      <a:pt x="90" y="1886"/>
                    </a:lnTo>
                    <a:lnTo>
                      <a:pt x="73" y="1844"/>
                    </a:lnTo>
                    <a:lnTo>
                      <a:pt x="58" y="1798"/>
                    </a:lnTo>
                    <a:lnTo>
                      <a:pt x="45" y="1746"/>
                    </a:lnTo>
                    <a:lnTo>
                      <a:pt x="33" y="1691"/>
                    </a:lnTo>
                    <a:lnTo>
                      <a:pt x="23" y="1630"/>
                    </a:lnTo>
                    <a:lnTo>
                      <a:pt x="15" y="1564"/>
                    </a:lnTo>
                    <a:lnTo>
                      <a:pt x="8" y="1493"/>
                    </a:lnTo>
                    <a:lnTo>
                      <a:pt x="3" y="1416"/>
                    </a:lnTo>
                    <a:lnTo>
                      <a:pt x="1" y="1332"/>
                    </a:lnTo>
                    <a:lnTo>
                      <a:pt x="0" y="1244"/>
                    </a:lnTo>
                    <a:lnTo>
                      <a:pt x="2" y="1151"/>
                    </a:lnTo>
                    <a:lnTo>
                      <a:pt x="11" y="1060"/>
                    </a:lnTo>
                    <a:lnTo>
                      <a:pt x="24" y="971"/>
                    </a:lnTo>
                    <a:lnTo>
                      <a:pt x="41" y="884"/>
                    </a:lnTo>
                    <a:lnTo>
                      <a:pt x="65" y="801"/>
                    </a:lnTo>
                    <a:lnTo>
                      <a:pt x="92" y="719"/>
                    </a:lnTo>
                    <a:lnTo>
                      <a:pt x="124" y="641"/>
                    </a:lnTo>
                    <a:lnTo>
                      <a:pt x="160" y="566"/>
                    </a:lnTo>
                    <a:lnTo>
                      <a:pt x="200" y="495"/>
                    </a:lnTo>
                    <a:lnTo>
                      <a:pt x="244" y="428"/>
                    </a:lnTo>
                    <a:lnTo>
                      <a:pt x="291" y="364"/>
                    </a:lnTo>
                    <a:lnTo>
                      <a:pt x="342" y="304"/>
                    </a:lnTo>
                    <a:lnTo>
                      <a:pt x="396" y="251"/>
                    </a:lnTo>
                    <a:lnTo>
                      <a:pt x="453" y="200"/>
                    </a:lnTo>
                    <a:lnTo>
                      <a:pt x="512" y="155"/>
                    </a:lnTo>
                    <a:lnTo>
                      <a:pt x="575" y="115"/>
                    </a:lnTo>
                    <a:lnTo>
                      <a:pt x="640" y="81"/>
                    </a:lnTo>
                    <a:lnTo>
                      <a:pt x="707" y="53"/>
                    </a:lnTo>
                    <a:lnTo>
                      <a:pt x="777" y="29"/>
                    </a:lnTo>
                    <a:lnTo>
                      <a:pt x="848" y="13"/>
                    </a:lnTo>
                    <a:lnTo>
                      <a:pt x="921" y="3"/>
                    </a:lnTo>
                    <a:lnTo>
                      <a:pt x="996" y="0"/>
                    </a:lnTo>
                    <a:close/>
                  </a:path>
                </a:pathLst>
              </a:custGeom>
              <a:solidFill>
                <a:srgbClr val="965F36"/>
              </a:solidFill>
              <a:ln w="0">
                <a:solidFill>
                  <a:srgbClr val="965F36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CA">
                  <a:ln>
                    <a:solidFill>
                      <a:schemeClr val="accent1"/>
                    </a:solidFill>
                  </a:ln>
                  <a:solidFill>
                    <a:schemeClr val="accent1"/>
                  </a:solidFill>
                </a:endParaRPr>
              </a:p>
            </p:txBody>
          </p:sp>
          <p:sp>
            <p:nvSpPr>
              <p:cNvPr id="12" name="Freeform 143"/>
              <p:cNvSpPr>
                <a:spLocks/>
              </p:cNvSpPr>
              <p:nvPr/>
            </p:nvSpPr>
            <p:spPr bwMode="auto">
              <a:xfrm>
                <a:off x="1157" y="1529"/>
                <a:ext cx="269" cy="141"/>
              </a:xfrm>
              <a:custGeom>
                <a:avLst/>
                <a:gdLst>
                  <a:gd name="T0" fmla="*/ 652 w 2690"/>
                  <a:gd name="T1" fmla="*/ 48 h 1409"/>
                  <a:gd name="T2" fmla="*/ 717 w 2690"/>
                  <a:gd name="T3" fmla="*/ 140 h 1409"/>
                  <a:gd name="T4" fmla="*/ 787 w 2690"/>
                  <a:gd name="T5" fmla="*/ 218 h 1409"/>
                  <a:gd name="T6" fmla="*/ 867 w 2690"/>
                  <a:gd name="T7" fmla="*/ 281 h 1409"/>
                  <a:gd name="T8" fmla="*/ 963 w 2690"/>
                  <a:gd name="T9" fmla="*/ 334 h 1409"/>
                  <a:gd name="T10" fmla="*/ 1060 w 2690"/>
                  <a:gd name="T11" fmla="*/ 385 h 1409"/>
                  <a:gd name="T12" fmla="*/ 1146 w 2690"/>
                  <a:gd name="T13" fmla="*/ 430 h 1409"/>
                  <a:gd name="T14" fmla="*/ 1220 w 2690"/>
                  <a:gd name="T15" fmla="*/ 470 h 1409"/>
                  <a:gd name="T16" fmla="*/ 1278 w 2690"/>
                  <a:gd name="T17" fmla="*/ 502 h 1409"/>
                  <a:gd name="T18" fmla="*/ 1319 w 2690"/>
                  <a:gd name="T19" fmla="*/ 524 h 1409"/>
                  <a:gd name="T20" fmla="*/ 1339 w 2690"/>
                  <a:gd name="T21" fmla="*/ 536 h 1409"/>
                  <a:gd name="T22" fmla="*/ 1343 w 2690"/>
                  <a:gd name="T23" fmla="*/ 537 h 1409"/>
                  <a:gd name="T24" fmla="*/ 1345 w 2690"/>
                  <a:gd name="T25" fmla="*/ 536 h 1409"/>
                  <a:gd name="T26" fmla="*/ 1347 w 2690"/>
                  <a:gd name="T27" fmla="*/ 537 h 1409"/>
                  <a:gd name="T28" fmla="*/ 1351 w 2690"/>
                  <a:gd name="T29" fmla="*/ 536 h 1409"/>
                  <a:gd name="T30" fmla="*/ 1369 w 2690"/>
                  <a:gd name="T31" fmla="*/ 525 h 1409"/>
                  <a:gd name="T32" fmla="*/ 1404 w 2690"/>
                  <a:gd name="T33" fmla="*/ 505 h 1409"/>
                  <a:gd name="T34" fmla="*/ 1456 w 2690"/>
                  <a:gd name="T35" fmla="*/ 477 h 1409"/>
                  <a:gd name="T36" fmla="*/ 1521 w 2690"/>
                  <a:gd name="T37" fmla="*/ 442 h 1409"/>
                  <a:gd name="T38" fmla="*/ 1597 w 2690"/>
                  <a:gd name="T39" fmla="*/ 401 h 1409"/>
                  <a:gd name="T40" fmla="*/ 1684 w 2690"/>
                  <a:gd name="T41" fmla="*/ 356 h 1409"/>
                  <a:gd name="T42" fmla="*/ 1780 w 2690"/>
                  <a:gd name="T43" fmla="*/ 307 h 1409"/>
                  <a:gd name="T44" fmla="*/ 1865 w 2690"/>
                  <a:gd name="T45" fmla="*/ 252 h 1409"/>
                  <a:gd name="T46" fmla="*/ 1939 w 2690"/>
                  <a:gd name="T47" fmla="*/ 180 h 1409"/>
                  <a:gd name="T48" fmla="*/ 2006 w 2690"/>
                  <a:gd name="T49" fmla="*/ 95 h 1409"/>
                  <a:gd name="T50" fmla="*/ 2068 w 2690"/>
                  <a:gd name="T51" fmla="*/ 0 h 1409"/>
                  <a:gd name="T52" fmla="*/ 2208 w 2690"/>
                  <a:gd name="T53" fmla="*/ 69 h 1409"/>
                  <a:gd name="T54" fmla="*/ 2334 w 2690"/>
                  <a:gd name="T55" fmla="*/ 156 h 1409"/>
                  <a:gd name="T56" fmla="*/ 2446 w 2690"/>
                  <a:gd name="T57" fmla="*/ 256 h 1409"/>
                  <a:gd name="T58" fmla="*/ 2538 w 2690"/>
                  <a:gd name="T59" fmla="*/ 367 h 1409"/>
                  <a:gd name="T60" fmla="*/ 2611 w 2690"/>
                  <a:gd name="T61" fmla="*/ 485 h 1409"/>
                  <a:gd name="T62" fmla="*/ 2660 w 2690"/>
                  <a:gd name="T63" fmla="*/ 607 h 1409"/>
                  <a:gd name="T64" fmla="*/ 2687 w 2690"/>
                  <a:gd name="T65" fmla="*/ 729 h 1409"/>
                  <a:gd name="T66" fmla="*/ 2690 w 2690"/>
                  <a:gd name="T67" fmla="*/ 1409 h 1409"/>
                  <a:gd name="T68" fmla="*/ 0 w 2690"/>
                  <a:gd name="T69" fmla="*/ 790 h 1409"/>
                  <a:gd name="T70" fmla="*/ 13 w 2690"/>
                  <a:gd name="T71" fmla="*/ 669 h 1409"/>
                  <a:gd name="T72" fmla="*/ 52 w 2690"/>
                  <a:gd name="T73" fmla="*/ 546 h 1409"/>
                  <a:gd name="T74" fmla="*/ 113 w 2690"/>
                  <a:gd name="T75" fmla="*/ 426 h 1409"/>
                  <a:gd name="T76" fmla="*/ 196 w 2690"/>
                  <a:gd name="T77" fmla="*/ 310 h 1409"/>
                  <a:gd name="T78" fmla="*/ 297 w 2690"/>
                  <a:gd name="T79" fmla="*/ 204 h 1409"/>
                  <a:gd name="T80" fmla="*/ 416 w 2690"/>
                  <a:gd name="T81" fmla="*/ 111 h 1409"/>
                  <a:gd name="T82" fmla="*/ 550 w 2690"/>
                  <a:gd name="T83" fmla="*/ 32 h 14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690" h="1409">
                    <a:moveTo>
                      <a:pt x="622" y="0"/>
                    </a:moveTo>
                    <a:lnTo>
                      <a:pt x="652" y="48"/>
                    </a:lnTo>
                    <a:lnTo>
                      <a:pt x="684" y="95"/>
                    </a:lnTo>
                    <a:lnTo>
                      <a:pt x="717" y="140"/>
                    </a:lnTo>
                    <a:lnTo>
                      <a:pt x="751" y="180"/>
                    </a:lnTo>
                    <a:lnTo>
                      <a:pt x="787" y="218"/>
                    </a:lnTo>
                    <a:lnTo>
                      <a:pt x="825" y="252"/>
                    </a:lnTo>
                    <a:lnTo>
                      <a:pt x="867" y="281"/>
                    </a:lnTo>
                    <a:lnTo>
                      <a:pt x="910" y="307"/>
                    </a:lnTo>
                    <a:lnTo>
                      <a:pt x="963" y="334"/>
                    </a:lnTo>
                    <a:lnTo>
                      <a:pt x="1013" y="360"/>
                    </a:lnTo>
                    <a:lnTo>
                      <a:pt x="1060" y="385"/>
                    </a:lnTo>
                    <a:lnTo>
                      <a:pt x="1105" y="408"/>
                    </a:lnTo>
                    <a:lnTo>
                      <a:pt x="1146" y="430"/>
                    </a:lnTo>
                    <a:lnTo>
                      <a:pt x="1184" y="451"/>
                    </a:lnTo>
                    <a:lnTo>
                      <a:pt x="1220" y="470"/>
                    </a:lnTo>
                    <a:lnTo>
                      <a:pt x="1250" y="486"/>
                    </a:lnTo>
                    <a:lnTo>
                      <a:pt x="1278" y="502"/>
                    </a:lnTo>
                    <a:lnTo>
                      <a:pt x="1300" y="514"/>
                    </a:lnTo>
                    <a:lnTo>
                      <a:pt x="1319" y="524"/>
                    </a:lnTo>
                    <a:lnTo>
                      <a:pt x="1332" y="531"/>
                    </a:lnTo>
                    <a:lnTo>
                      <a:pt x="1339" y="536"/>
                    </a:lnTo>
                    <a:lnTo>
                      <a:pt x="1343" y="537"/>
                    </a:lnTo>
                    <a:lnTo>
                      <a:pt x="1343" y="537"/>
                    </a:lnTo>
                    <a:lnTo>
                      <a:pt x="1343" y="535"/>
                    </a:lnTo>
                    <a:lnTo>
                      <a:pt x="1345" y="536"/>
                    </a:lnTo>
                    <a:lnTo>
                      <a:pt x="1347" y="535"/>
                    </a:lnTo>
                    <a:lnTo>
                      <a:pt x="1347" y="537"/>
                    </a:lnTo>
                    <a:lnTo>
                      <a:pt x="1347" y="537"/>
                    </a:lnTo>
                    <a:lnTo>
                      <a:pt x="1351" y="536"/>
                    </a:lnTo>
                    <a:lnTo>
                      <a:pt x="1357" y="531"/>
                    </a:lnTo>
                    <a:lnTo>
                      <a:pt x="1369" y="525"/>
                    </a:lnTo>
                    <a:lnTo>
                      <a:pt x="1385" y="516"/>
                    </a:lnTo>
                    <a:lnTo>
                      <a:pt x="1404" y="505"/>
                    </a:lnTo>
                    <a:lnTo>
                      <a:pt x="1429" y="493"/>
                    </a:lnTo>
                    <a:lnTo>
                      <a:pt x="1456" y="477"/>
                    </a:lnTo>
                    <a:lnTo>
                      <a:pt x="1487" y="461"/>
                    </a:lnTo>
                    <a:lnTo>
                      <a:pt x="1521" y="442"/>
                    </a:lnTo>
                    <a:lnTo>
                      <a:pt x="1557" y="422"/>
                    </a:lnTo>
                    <a:lnTo>
                      <a:pt x="1597" y="401"/>
                    </a:lnTo>
                    <a:lnTo>
                      <a:pt x="1640" y="379"/>
                    </a:lnTo>
                    <a:lnTo>
                      <a:pt x="1684" y="356"/>
                    </a:lnTo>
                    <a:lnTo>
                      <a:pt x="1731" y="332"/>
                    </a:lnTo>
                    <a:lnTo>
                      <a:pt x="1780" y="307"/>
                    </a:lnTo>
                    <a:lnTo>
                      <a:pt x="1823" y="281"/>
                    </a:lnTo>
                    <a:lnTo>
                      <a:pt x="1865" y="252"/>
                    </a:lnTo>
                    <a:lnTo>
                      <a:pt x="1903" y="218"/>
                    </a:lnTo>
                    <a:lnTo>
                      <a:pt x="1939" y="180"/>
                    </a:lnTo>
                    <a:lnTo>
                      <a:pt x="1975" y="140"/>
                    </a:lnTo>
                    <a:lnTo>
                      <a:pt x="2006" y="95"/>
                    </a:lnTo>
                    <a:lnTo>
                      <a:pt x="2038" y="48"/>
                    </a:lnTo>
                    <a:lnTo>
                      <a:pt x="2068" y="0"/>
                    </a:lnTo>
                    <a:lnTo>
                      <a:pt x="2140" y="32"/>
                    </a:lnTo>
                    <a:lnTo>
                      <a:pt x="2208" y="69"/>
                    </a:lnTo>
                    <a:lnTo>
                      <a:pt x="2273" y="111"/>
                    </a:lnTo>
                    <a:lnTo>
                      <a:pt x="2334" y="156"/>
                    </a:lnTo>
                    <a:lnTo>
                      <a:pt x="2392" y="204"/>
                    </a:lnTo>
                    <a:lnTo>
                      <a:pt x="2446" y="256"/>
                    </a:lnTo>
                    <a:lnTo>
                      <a:pt x="2494" y="311"/>
                    </a:lnTo>
                    <a:lnTo>
                      <a:pt x="2538" y="367"/>
                    </a:lnTo>
                    <a:lnTo>
                      <a:pt x="2577" y="426"/>
                    </a:lnTo>
                    <a:lnTo>
                      <a:pt x="2611" y="485"/>
                    </a:lnTo>
                    <a:lnTo>
                      <a:pt x="2638" y="546"/>
                    </a:lnTo>
                    <a:lnTo>
                      <a:pt x="2660" y="607"/>
                    </a:lnTo>
                    <a:lnTo>
                      <a:pt x="2677" y="669"/>
                    </a:lnTo>
                    <a:lnTo>
                      <a:pt x="2687" y="729"/>
                    </a:lnTo>
                    <a:lnTo>
                      <a:pt x="2690" y="790"/>
                    </a:lnTo>
                    <a:lnTo>
                      <a:pt x="2690" y="1409"/>
                    </a:lnTo>
                    <a:lnTo>
                      <a:pt x="0" y="1409"/>
                    </a:lnTo>
                    <a:lnTo>
                      <a:pt x="0" y="790"/>
                    </a:lnTo>
                    <a:lnTo>
                      <a:pt x="3" y="729"/>
                    </a:lnTo>
                    <a:lnTo>
                      <a:pt x="13" y="669"/>
                    </a:lnTo>
                    <a:lnTo>
                      <a:pt x="30" y="607"/>
                    </a:lnTo>
                    <a:lnTo>
                      <a:pt x="52" y="546"/>
                    </a:lnTo>
                    <a:lnTo>
                      <a:pt x="79" y="485"/>
                    </a:lnTo>
                    <a:lnTo>
                      <a:pt x="113" y="426"/>
                    </a:lnTo>
                    <a:lnTo>
                      <a:pt x="152" y="367"/>
                    </a:lnTo>
                    <a:lnTo>
                      <a:pt x="196" y="310"/>
                    </a:lnTo>
                    <a:lnTo>
                      <a:pt x="244" y="256"/>
                    </a:lnTo>
                    <a:lnTo>
                      <a:pt x="297" y="204"/>
                    </a:lnTo>
                    <a:lnTo>
                      <a:pt x="356" y="156"/>
                    </a:lnTo>
                    <a:lnTo>
                      <a:pt x="416" y="111"/>
                    </a:lnTo>
                    <a:lnTo>
                      <a:pt x="482" y="69"/>
                    </a:lnTo>
                    <a:lnTo>
                      <a:pt x="550" y="32"/>
                    </a:lnTo>
                    <a:lnTo>
                      <a:pt x="622" y="0"/>
                    </a:lnTo>
                    <a:close/>
                  </a:path>
                </a:pathLst>
              </a:custGeom>
              <a:solidFill>
                <a:srgbClr val="965F36"/>
              </a:solidFill>
              <a:ln w="0">
                <a:solidFill>
                  <a:srgbClr val="965F36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CA">
                  <a:ln>
                    <a:solidFill>
                      <a:schemeClr val="accent1"/>
                    </a:solidFill>
                  </a:ln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13" name="Bouée 12"/>
            <p:cNvSpPr/>
            <p:nvPr/>
          </p:nvSpPr>
          <p:spPr>
            <a:xfrm>
              <a:off x="156991" y="3018644"/>
              <a:ext cx="1491134" cy="1433783"/>
            </a:xfrm>
            <a:prstGeom prst="donut">
              <a:avLst>
                <a:gd name="adj" fmla="val 1953"/>
              </a:avLst>
            </a:prstGeom>
            <a:grpFill/>
            <a:ln>
              <a:solidFill>
                <a:srgbClr val="965F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</a:endParaRPr>
            </a:p>
          </p:txBody>
        </p:sp>
      </p:grpSp>
      <p:sp>
        <p:nvSpPr>
          <p:cNvPr id="25" name="ZoneTexte 24"/>
          <p:cNvSpPr txBox="1"/>
          <p:nvPr/>
        </p:nvSpPr>
        <p:spPr>
          <a:xfrm>
            <a:off x="1730405" y="1552362"/>
            <a:ext cx="377769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sz="1400" b="1" dirty="0">
                <a:solidFill>
                  <a:srgbClr val="051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Qu’est-ce qu’une plainte?</a:t>
            </a:r>
            <a:endParaRPr lang="fr-CA" sz="1400" dirty="0">
              <a:solidFill>
                <a:srgbClr val="051C2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CA" sz="1200" dirty="0">
                <a:latin typeface="Arial" panose="020B0604020202020204" pitchFamily="34" charset="0"/>
                <a:cs typeface="Arial" panose="020B0604020202020204" pitchFamily="34" charset="0"/>
              </a:rPr>
              <a:t>Une plainte constitue l'expression d'un des trois éléments suivants, qui subsiste après avoir été considéré et traité au niveau opérationnel compétent pour rendre une décision 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CA" sz="1200" dirty="0">
                <a:latin typeface="Arial" panose="020B0604020202020204" pitchFamily="34" charset="0"/>
                <a:cs typeface="Arial" panose="020B0604020202020204" pitchFamily="34" charset="0"/>
              </a:rPr>
              <a:t>un reproche à l'endroit de l'entreprise;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CA" sz="1200" dirty="0">
                <a:latin typeface="Arial" panose="020B0604020202020204" pitchFamily="34" charset="0"/>
                <a:cs typeface="Arial" panose="020B0604020202020204" pitchFamily="34" charset="0"/>
              </a:rPr>
              <a:t>le signalement d'un préjudice potentiel ou réel qu'aurait subi ou pourrait subir un client;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200" dirty="0">
                <a:latin typeface="Arial" panose="020B0604020202020204" pitchFamily="34" charset="0"/>
                <a:cs typeface="Arial" panose="020B0604020202020204" pitchFamily="34" charset="0"/>
              </a:rPr>
              <a:t>une demande de mesure corrective. </a:t>
            </a:r>
          </a:p>
        </p:txBody>
      </p:sp>
      <p:grpSp>
        <p:nvGrpSpPr>
          <p:cNvPr id="30" name="Groupe 29"/>
          <p:cNvGrpSpPr/>
          <p:nvPr/>
        </p:nvGrpSpPr>
        <p:grpSpPr>
          <a:xfrm>
            <a:off x="398501" y="4415806"/>
            <a:ext cx="948503" cy="912022"/>
            <a:chOff x="108894" y="4715682"/>
            <a:chExt cx="1505265" cy="1447370"/>
          </a:xfrm>
        </p:grpSpPr>
        <p:sp>
          <p:nvSpPr>
            <p:cNvPr id="32" name="Bouée 31"/>
            <p:cNvSpPr/>
            <p:nvPr/>
          </p:nvSpPr>
          <p:spPr>
            <a:xfrm>
              <a:off x="108894" y="4715682"/>
              <a:ext cx="1505265" cy="1447370"/>
            </a:xfrm>
            <a:prstGeom prst="donut">
              <a:avLst>
                <a:gd name="adj" fmla="val 1953"/>
              </a:avLst>
            </a:prstGeom>
            <a:ln>
              <a:solidFill>
                <a:srgbClr val="965F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</a:endParaRPr>
            </a:p>
          </p:txBody>
        </p:sp>
        <p:sp>
          <p:nvSpPr>
            <p:cNvPr id="33" name="Freeform 47"/>
            <p:cNvSpPr>
              <a:spLocks noChangeAspect="1" noEditPoints="1"/>
            </p:cNvSpPr>
            <p:nvPr>
              <p:custDataLst>
                <p:tags r:id="rId2"/>
              </p:custDataLst>
            </p:nvPr>
          </p:nvSpPr>
          <p:spPr bwMode="auto">
            <a:xfrm>
              <a:off x="467544" y="5033976"/>
              <a:ext cx="863165" cy="810782"/>
            </a:xfrm>
            <a:custGeom>
              <a:avLst/>
              <a:gdLst>
                <a:gd name="T0" fmla="*/ 1022 w 3410"/>
                <a:gd name="T1" fmla="*/ 1674 h 3207"/>
                <a:gd name="T2" fmla="*/ 969 w 3410"/>
                <a:gd name="T3" fmla="*/ 1695 h 3207"/>
                <a:gd name="T4" fmla="*/ 896 w 3410"/>
                <a:gd name="T5" fmla="*/ 1754 h 3207"/>
                <a:gd name="T6" fmla="*/ 821 w 3410"/>
                <a:gd name="T7" fmla="*/ 1835 h 3207"/>
                <a:gd name="T8" fmla="*/ 751 w 3410"/>
                <a:gd name="T9" fmla="*/ 1795 h 3207"/>
                <a:gd name="T10" fmla="*/ 751 w 3410"/>
                <a:gd name="T11" fmla="*/ 1712 h 3207"/>
                <a:gd name="T12" fmla="*/ 821 w 3410"/>
                <a:gd name="T13" fmla="*/ 1672 h 3207"/>
                <a:gd name="T14" fmla="*/ 2084 w 3410"/>
                <a:gd name="T15" fmla="*/ 1204 h 3207"/>
                <a:gd name="T16" fmla="*/ 2124 w 3410"/>
                <a:gd name="T17" fmla="*/ 1274 h 3207"/>
                <a:gd name="T18" fmla="*/ 2084 w 3410"/>
                <a:gd name="T19" fmla="*/ 1345 h 3207"/>
                <a:gd name="T20" fmla="*/ 800 w 3410"/>
                <a:gd name="T21" fmla="*/ 1354 h 3207"/>
                <a:gd name="T22" fmla="*/ 743 w 3410"/>
                <a:gd name="T23" fmla="*/ 1296 h 3207"/>
                <a:gd name="T24" fmla="*/ 764 w 3410"/>
                <a:gd name="T25" fmla="*/ 1217 h 3207"/>
                <a:gd name="T26" fmla="*/ 369 w 3410"/>
                <a:gd name="T27" fmla="*/ 943 h 3207"/>
                <a:gd name="T28" fmla="*/ 218 w 3410"/>
                <a:gd name="T29" fmla="*/ 1114 h 3207"/>
                <a:gd name="T30" fmla="*/ 171 w 3410"/>
                <a:gd name="T31" fmla="*/ 1161 h 3207"/>
                <a:gd name="T32" fmla="*/ 167 w 3410"/>
                <a:gd name="T33" fmla="*/ 2979 h 3207"/>
                <a:gd name="T34" fmla="*/ 228 w 3410"/>
                <a:gd name="T35" fmla="*/ 3039 h 3207"/>
                <a:gd name="T36" fmla="*/ 958 w 3410"/>
                <a:gd name="T37" fmla="*/ 1860 h 3207"/>
                <a:gd name="T38" fmla="*/ 1047 w 3410"/>
                <a:gd name="T39" fmla="*/ 1781 h 3207"/>
                <a:gd name="T40" fmla="*/ 2500 w 3410"/>
                <a:gd name="T41" fmla="*/ 1304 h 3207"/>
                <a:gd name="T42" fmla="*/ 2606 w 3410"/>
                <a:gd name="T43" fmla="*/ 1351 h 3207"/>
                <a:gd name="T44" fmla="*/ 2661 w 3410"/>
                <a:gd name="T45" fmla="*/ 1452 h 3207"/>
                <a:gd name="T46" fmla="*/ 3325 w 3410"/>
                <a:gd name="T47" fmla="*/ 1772 h 3207"/>
                <a:gd name="T48" fmla="*/ 3391 w 3410"/>
                <a:gd name="T49" fmla="*/ 1812 h 3207"/>
                <a:gd name="T50" fmla="*/ 3408 w 3410"/>
                <a:gd name="T51" fmla="*/ 1895 h 3207"/>
                <a:gd name="T52" fmla="*/ 2773 w 3410"/>
                <a:gd name="T53" fmla="*/ 3111 h 3207"/>
                <a:gd name="T54" fmla="*/ 2686 w 3410"/>
                <a:gd name="T55" fmla="*/ 3184 h 3207"/>
                <a:gd name="T56" fmla="*/ 193 w 3410"/>
                <a:gd name="T57" fmla="*/ 3207 h 3207"/>
                <a:gd name="T58" fmla="*/ 79 w 3410"/>
                <a:gd name="T59" fmla="*/ 3170 h 3207"/>
                <a:gd name="T60" fmla="*/ 9 w 3410"/>
                <a:gd name="T61" fmla="*/ 3074 h 3207"/>
                <a:gd name="T62" fmla="*/ 3 w 3410"/>
                <a:gd name="T63" fmla="*/ 1101 h 3207"/>
                <a:gd name="T64" fmla="*/ 69 w 3410"/>
                <a:gd name="T65" fmla="*/ 989 h 3207"/>
                <a:gd name="T66" fmla="*/ 193 w 3410"/>
                <a:gd name="T67" fmla="*/ 943 h 3207"/>
                <a:gd name="T68" fmla="*/ 2064 w 3410"/>
                <a:gd name="T69" fmla="*/ 720 h 3207"/>
                <a:gd name="T70" fmla="*/ 2121 w 3410"/>
                <a:gd name="T71" fmla="*/ 778 h 3207"/>
                <a:gd name="T72" fmla="*/ 2100 w 3410"/>
                <a:gd name="T73" fmla="*/ 857 h 3207"/>
                <a:gd name="T74" fmla="*/ 821 w 3410"/>
                <a:gd name="T75" fmla="*/ 881 h 3207"/>
                <a:gd name="T76" fmla="*/ 751 w 3410"/>
                <a:gd name="T77" fmla="*/ 840 h 3207"/>
                <a:gd name="T78" fmla="*/ 751 w 3410"/>
                <a:gd name="T79" fmla="*/ 758 h 3207"/>
                <a:gd name="T80" fmla="*/ 821 w 3410"/>
                <a:gd name="T81" fmla="*/ 718 h 3207"/>
                <a:gd name="T82" fmla="*/ 1970 w 3410"/>
                <a:gd name="T83" fmla="*/ 236 h 3207"/>
                <a:gd name="T84" fmla="*/ 1940 w 3410"/>
                <a:gd name="T85" fmla="*/ 10 h 3207"/>
                <a:gd name="T86" fmla="*/ 2381 w 3410"/>
                <a:gd name="T87" fmla="*/ 498 h 3207"/>
                <a:gd name="T88" fmla="*/ 2250 w 3410"/>
                <a:gd name="T89" fmla="*/ 616 h 3207"/>
                <a:gd name="T90" fmla="*/ 2217 w 3410"/>
                <a:gd name="T91" fmla="*/ 583 h 3207"/>
                <a:gd name="T92" fmla="*/ 1858 w 3410"/>
                <a:gd name="T93" fmla="*/ 563 h 3207"/>
                <a:gd name="T94" fmla="*/ 1838 w 3410"/>
                <a:gd name="T95" fmla="*/ 166 h 3207"/>
                <a:gd name="T96" fmla="*/ 1805 w 3410"/>
                <a:gd name="T97" fmla="*/ 132 h 3207"/>
                <a:gd name="T98" fmla="*/ 615 w 3410"/>
                <a:gd name="T99" fmla="*/ 148 h 3207"/>
                <a:gd name="T100" fmla="*/ 510 w 3410"/>
                <a:gd name="T101" fmla="*/ 2521 h 3207"/>
                <a:gd name="T102" fmla="*/ 491 w 3410"/>
                <a:gd name="T103" fmla="*/ 2505 h 3207"/>
                <a:gd name="T104" fmla="*/ 480 w 3410"/>
                <a:gd name="T105" fmla="*/ 2410 h 3207"/>
                <a:gd name="T106" fmla="*/ 479 w 3410"/>
                <a:gd name="T107" fmla="*/ 2162 h 3207"/>
                <a:gd name="T108" fmla="*/ 478 w 3410"/>
                <a:gd name="T109" fmla="*/ 1857 h 3207"/>
                <a:gd name="T110" fmla="*/ 478 w 3410"/>
                <a:gd name="T111" fmla="*/ 1522 h 3207"/>
                <a:gd name="T112" fmla="*/ 478 w 3410"/>
                <a:gd name="T113" fmla="*/ 1177 h 3207"/>
                <a:gd name="T114" fmla="*/ 479 w 3410"/>
                <a:gd name="T115" fmla="*/ 849 h 3207"/>
                <a:gd name="T116" fmla="*/ 479 w 3410"/>
                <a:gd name="T117" fmla="*/ 559 h 3207"/>
                <a:gd name="T118" fmla="*/ 480 w 3410"/>
                <a:gd name="T119" fmla="*/ 332 h 3207"/>
                <a:gd name="T120" fmla="*/ 480 w 3410"/>
                <a:gd name="T121" fmla="*/ 192 h 3207"/>
                <a:gd name="T122" fmla="*/ 483 w 3410"/>
                <a:gd name="T123" fmla="*/ 126 h 3207"/>
                <a:gd name="T124" fmla="*/ 550 w 3410"/>
                <a:gd name="T125" fmla="*/ 27 h 3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410" h="3207">
                  <a:moveTo>
                    <a:pt x="821" y="1672"/>
                  </a:moveTo>
                  <a:lnTo>
                    <a:pt x="1030" y="1672"/>
                  </a:lnTo>
                  <a:lnTo>
                    <a:pt x="1028" y="1672"/>
                  </a:lnTo>
                  <a:lnTo>
                    <a:pt x="1022" y="1674"/>
                  </a:lnTo>
                  <a:lnTo>
                    <a:pt x="1012" y="1676"/>
                  </a:lnTo>
                  <a:lnTo>
                    <a:pt x="1000" y="1680"/>
                  </a:lnTo>
                  <a:lnTo>
                    <a:pt x="985" y="1686"/>
                  </a:lnTo>
                  <a:lnTo>
                    <a:pt x="969" y="1695"/>
                  </a:lnTo>
                  <a:lnTo>
                    <a:pt x="951" y="1705"/>
                  </a:lnTo>
                  <a:lnTo>
                    <a:pt x="932" y="1719"/>
                  </a:lnTo>
                  <a:lnTo>
                    <a:pt x="914" y="1734"/>
                  </a:lnTo>
                  <a:lnTo>
                    <a:pt x="896" y="1754"/>
                  </a:lnTo>
                  <a:lnTo>
                    <a:pt x="879" y="1777"/>
                  </a:lnTo>
                  <a:lnTo>
                    <a:pt x="864" y="1804"/>
                  </a:lnTo>
                  <a:lnTo>
                    <a:pt x="851" y="1835"/>
                  </a:lnTo>
                  <a:lnTo>
                    <a:pt x="821" y="1835"/>
                  </a:lnTo>
                  <a:lnTo>
                    <a:pt x="800" y="1832"/>
                  </a:lnTo>
                  <a:lnTo>
                    <a:pt x="780" y="1824"/>
                  </a:lnTo>
                  <a:lnTo>
                    <a:pt x="764" y="1812"/>
                  </a:lnTo>
                  <a:lnTo>
                    <a:pt x="751" y="1795"/>
                  </a:lnTo>
                  <a:lnTo>
                    <a:pt x="743" y="1775"/>
                  </a:lnTo>
                  <a:lnTo>
                    <a:pt x="740" y="1753"/>
                  </a:lnTo>
                  <a:lnTo>
                    <a:pt x="743" y="1731"/>
                  </a:lnTo>
                  <a:lnTo>
                    <a:pt x="751" y="1712"/>
                  </a:lnTo>
                  <a:lnTo>
                    <a:pt x="764" y="1696"/>
                  </a:lnTo>
                  <a:lnTo>
                    <a:pt x="780" y="1683"/>
                  </a:lnTo>
                  <a:lnTo>
                    <a:pt x="800" y="1675"/>
                  </a:lnTo>
                  <a:lnTo>
                    <a:pt x="821" y="1672"/>
                  </a:lnTo>
                  <a:close/>
                  <a:moveTo>
                    <a:pt x="821" y="1193"/>
                  </a:moveTo>
                  <a:lnTo>
                    <a:pt x="2042" y="1193"/>
                  </a:lnTo>
                  <a:lnTo>
                    <a:pt x="2064" y="1196"/>
                  </a:lnTo>
                  <a:lnTo>
                    <a:pt x="2084" y="1204"/>
                  </a:lnTo>
                  <a:lnTo>
                    <a:pt x="2100" y="1217"/>
                  </a:lnTo>
                  <a:lnTo>
                    <a:pt x="2113" y="1234"/>
                  </a:lnTo>
                  <a:lnTo>
                    <a:pt x="2121" y="1254"/>
                  </a:lnTo>
                  <a:lnTo>
                    <a:pt x="2124" y="1274"/>
                  </a:lnTo>
                  <a:lnTo>
                    <a:pt x="2121" y="1296"/>
                  </a:lnTo>
                  <a:lnTo>
                    <a:pt x="2113" y="1316"/>
                  </a:lnTo>
                  <a:lnTo>
                    <a:pt x="2100" y="1333"/>
                  </a:lnTo>
                  <a:lnTo>
                    <a:pt x="2084" y="1345"/>
                  </a:lnTo>
                  <a:lnTo>
                    <a:pt x="2064" y="1354"/>
                  </a:lnTo>
                  <a:lnTo>
                    <a:pt x="2042" y="1357"/>
                  </a:lnTo>
                  <a:lnTo>
                    <a:pt x="821" y="1357"/>
                  </a:lnTo>
                  <a:lnTo>
                    <a:pt x="800" y="1354"/>
                  </a:lnTo>
                  <a:lnTo>
                    <a:pt x="780" y="1345"/>
                  </a:lnTo>
                  <a:lnTo>
                    <a:pt x="764" y="1333"/>
                  </a:lnTo>
                  <a:lnTo>
                    <a:pt x="751" y="1316"/>
                  </a:lnTo>
                  <a:lnTo>
                    <a:pt x="743" y="1296"/>
                  </a:lnTo>
                  <a:lnTo>
                    <a:pt x="740" y="1274"/>
                  </a:lnTo>
                  <a:lnTo>
                    <a:pt x="743" y="1254"/>
                  </a:lnTo>
                  <a:lnTo>
                    <a:pt x="751" y="1234"/>
                  </a:lnTo>
                  <a:lnTo>
                    <a:pt x="764" y="1217"/>
                  </a:lnTo>
                  <a:lnTo>
                    <a:pt x="780" y="1204"/>
                  </a:lnTo>
                  <a:lnTo>
                    <a:pt x="800" y="1196"/>
                  </a:lnTo>
                  <a:lnTo>
                    <a:pt x="821" y="1193"/>
                  </a:lnTo>
                  <a:close/>
                  <a:moveTo>
                    <a:pt x="369" y="943"/>
                  </a:moveTo>
                  <a:lnTo>
                    <a:pt x="369" y="1107"/>
                  </a:lnTo>
                  <a:lnTo>
                    <a:pt x="251" y="1107"/>
                  </a:lnTo>
                  <a:lnTo>
                    <a:pt x="234" y="1109"/>
                  </a:lnTo>
                  <a:lnTo>
                    <a:pt x="218" y="1114"/>
                  </a:lnTo>
                  <a:lnTo>
                    <a:pt x="202" y="1122"/>
                  </a:lnTo>
                  <a:lnTo>
                    <a:pt x="190" y="1133"/>
                  </a:lnTo>
                  <a:lnTo>
                    <a:pt x="178" y="1146"/>
                  </a:lnTo>
                  <a:lnTo>
                    <a:pt x="171" y="1161"/>
                  </a:lnTo>
                  <a:lnTo>
                    <a:pt x="166" y="1177"/>
                  </a:lnTo>
                  <a:lnTo>
                    <a:pt x="164" y="1194"/>
                  </a:lnTo>
                  <a:lnTo>
                    <a:pt x="164" y="2956"/>
                  </a:lnTo>
                  <a:lnTo>
                    <a:pt x="167" y="2979"/>
                  </a:lnTo>
                  <a:lnTo>
                    <a:pt x="176" y="3000"/>
                  </a:lnTo>
                  <a:lnTo>
                    <a:pt x="190" y="3017"/>
                  </a:lnTo>
                  <a:lnTo>
                    <a:pt x="207" y="3031"/>
                  </a:lnTo>
                  <a:lnTo>
                    <a:pt x="228" y="3039"/>
                  </a:lnTo>
                  <a:lnTo>
                    <a:pt x="251" y="3042"/>
                  </a:lnTo>
                  <a:lnTo>
                    <a:pt x="372" y="3042"/>
                  </a:lnTo>
                  <a:lnTo>
                    <a:pt x="943" y="1887"/>
                  </a:lnTo>
                  <a:lnTo>
                    <a:pt x="958" y="1860"/>
                  </a:lnTo>
                  <a:lnTo>
                    <a:pt x="977" y="1835"/>
                  </a:lnTo>
                  <a:lnTo>
                    <a:pt x="999" y="1813"/>
                  </a:lnTo>
                  <a:lnTo>
                    <a:pt x="1022" y="1795"/>
                  </a:lnTo>
                  <a:lnTo>
                    <a:pt x="1047" y="1781"/>
                  </a:lnTo>
                  <a:lnTo>
                    <a:pt x="1074" y="1773"/>
                  </a:lnTo>
                  <a:lnTo>
                    <a:pt x="1101" y="1770"/>
                  </a:lnTo>
                  <a:lnTo>
                    <a:pt x="2499" y="1770"/>
                  </a:lnTo>
                  <a:lnTo>
                    <a:pt x="2500" y="1304"/>
                  </a:lnTo>
                  <a:lnTo>
                    <a:pt x="2530" y="1309"/>
                  </a:lnTo>
                  <a:lnTo>
                    <a:pt x="2558" y="1319"/>
                  </a:lnTo>
                  <a:lnTo>
                    <a:pt x="2583" y="1333"/>
                  </a:lnTo>
                  <a:lnTo>
                    <a:pt x="2606" y="1351"/>
                  </a:lnTo>
                  <a:lnTo>
                    <a:pt x="2625" y="1372"/>
                  </a:lnTo>
                  <a:lnTo>
                    <a:pt x="2641" y="1396"/>
                  </a:lnTo>
                  <a:lnTo>
                    <a:pt x="2654" y="1422"/>
                  </a:lnTo>
                  <a:lnTo>
                    <a:pt x="2661" y="1452"/>
                  </a:lnTo>
                  <a:lnTo>
                    <a:pt x="2664" y="1482"/>
                  </a:lnTo>
                  <a:lnTo>
                    <a:pt x="2664" y="1770"/>
                  </a:lnTo>
                  <a:lnTo>
                    <a:pt x="3305" y="1770"/>
                  </a:lnTo>
                  <a:lnTo>
                    <a:pt x="3325" y="1772"/>
                  </a:lnTo>
                  <a:lnTo>
                    <a:pt x="3344" y="1777"/>
                  </a:lnTo>
                  <a:lnTo>
                    <a:pt x="3362" y="1785"/>
                  </a:lnTo>
                  <a:lnTo>
                    <a:pt x="3378" y="1797"/>
                  </a:lnTo>
                  <a:lnTo>
                    <a:pt x="3391" y="1812"/>
                  </a:lnTo>
                  <a:lnTo>
                    <a:pt x="3400" y="1829"/>
                  </a:lnTo>
                  <a:lnTo>
                    <a:pt x="3408" y="1849"/>
                  </a:lnTo>
                  <a:lnTo>
                    <a:pt x="3410" y="1871"/>
                  </a:lnTo>
                  <a:lnTo>
                    <a:pt x="3408" y="1895"/>
                  </a:lnTo>
                  <a:lnTo>
                    <a:pt x="3402" y="1920"/>
                  </a:lnTo>
                  <a:lnTo>
                    <a:pt x="3389" y="1948"/>
                  </a:lnTo>
                  <a:lnTo>
                    <a:pt x="2787" y="3089"/>
                  </a:lnTo>
                  <a:lnTo>
                    <a:pt x="2773" y="3111"/>
                  </a:lnTo>
                  <a:lnTo>
                    <a:pt x="2756" y="3132"/>
                  </a:lnTo>
                  <a:lnTo>
                    <a:pt x="2734" y="3152"/>
                  </a:lnTo>
                  <a:lnTo>
                    <a:pt x="2711" y="3170"/>
                  </a:lnTo>
                  <a:lnTo>
                    <a:pt x="2686" y="3184"/>
                  </a:lnTo>
                  <a:lnTo>
                    <a:pt x="2660" y="3196"/>
                  </a:lnTo>
                  <a:lnTo>
                    <a:pt x="2634" y="3204"/>
                  </a:lnTo>
                  <a:lnTo>
                    <a:pt x="2609" y="3206"/>
                  </a:lnTo>
                  <a:lnTo>
                    <a:pt x="193" y="3207"/>
                  </a:lnTo>
                  <a:lnTo>
                    <a:pt x="163" y="3204"/>
                  </a:lnTo>
                  <a:lnTo>
                    <a:pt x="132" y="3198"/>
                  </a:lnTo>
                  <a:lnTo>
                    <a:pt x="105" y="3186"/>
                  </a:lnTo>
                  <a:lnTo>
                    <a:pt x="79" y="3170"/>
                  </a:lnTo>
                  <a:lnTo>
                    <a:pt x="56" y="3151"/>
                  </a:lnTo>
                  <a:lnTo>
                    <a:pt x="36" y="3127"/>
                  </a:lnTo>
                  <a:lnTo>
                    <a:pt x="21" y="3102"/>
                  </a:lnTo>
                  <a:lnTo>
                    <a:pt x="9" y="3074"/>
                  </a:lnTo>
                  <a:lnTo>
                    <a:pt x="2" y="3045"/>
                  </a:lnTo>
                  <a:lnTo>
                    <a:pt x="0" y="3014"/>
                  </a:lnTo>
                  <a:lnTo>
                    <a:pt x="0" y="1136"/>
                  </a:lnTo>
                  <a:lnTo>
                    <a:pt x="3" y="1101"/>
                  </a:lnTo>
                  <a:lnTo>
                    <a:pt x="13" y="1069"/>
                  </a:lnTo>
                  <a:lnTo>
                    <a:pt x="27" y="1039"/>
                  </a:lnTo>
                  <a:lnTo>
                    <a:pt x="46" y="1012"/>
                  </a:lnTo>
                  <a:lnTo>
                    <a:pt x="69" y="989"/>
                  </a:lnTo>
                  <a:lnTo>
                    <a:pt x="96" y="970"/>
                  </a:lnTo>
                  <a:lnTo>
                    <a:pt x="125" y="955"/>
                  </a:lnTo>
                  <a:lnTo>
                    <a:pt x="158" y="946"/>
                  </a:lnTo>
                  <a:lnTo>
                    <a:pt x="193" y="943"/>
                  </a:lnTo>
                  <a:lnTo>
                    <a:pt x="369" y="943"/>
                  </a:lnTo>
                  <a:close/>
                  <a:moveTo>
                    <a:pt x="821" y="718"/>
                  </a:moveTo>
                  <a:lnTo>
                    <a:pt x="2042" y="718"/>
                  </a:lnTo>
                  <a:lnTo>
                    <a:pt x="2064" y="720"/>
                  </a:lnTo>
                  <a:lnTo>
                    <a:pt x="2084" y="729"/>
                  </a:lnTo>
                  <a:lnTo>
                    <a:pt x="2100" y="741"/>
                  </a:lnTo>
                  <a:lnTo>
                    <a:pt x="2113" y="758"/>
                  </a:lnTo>
                  <a:lnTo>
                    <a:pt x="2121" y="778"/>
                  </a:lnTo>
                  <a:lnTo>
                    <a:pt x="2124" y="800"/>
                  </a:lnTo>
                  <a:lnTo>
                    <a:pt x="2121" y="822"/>
                  </a:lnTo>
                  <a:lnTo>
                    <a:pt x="2113" y="840"/>
                  </a:lnTo>
                  <a:lnTo>
                    <a:pt x="2100" y="857"/>
                  </a:lnTo>
                  <a:lnTo>
                    <a:pt x="2084" y="870"/>
                  </a:lnTo>
                  <a:lnTo>
                    <a:pt x="2064" y="878"/>
                  </a:lnTo>
                  <a:lnTo>
                    <a:pt x="2042" y="881"/>
                  </a:lnTo>
                  <a:lnTo>
                    <a:pt x="821" y="881"/>
                  </a:lnTo>
                  <a:lnTo>
                    <a:pt x="800" y="878"/>
                  </a:lnTo>
                  <a:lnTo>
                    <a:pt x="780" y="870"/>
                  </a:lnTo>
                  <a:lnTo>
                    <a:pt x="764" y="857"/>
                  </a:lnTo>
                  <a:lnTo>
                    <a:pt x="751" y="840"/>
                  </a:lnTo>
                  <a:lnTo>
                    <a:pt x="743" y="822"/>
                  </a:lnTo>
                  <a:lnTo>
                    <a:pt x="740" y="800"/>
                  </a:lnTo>
                  <a:lnTo>
                    <a:pt x="743" y="778"/>
                  </a:lnTo>
                  <a:lnTo>
                    <a:pt x="751" y="758"/>
                  </a:lnTo>
                  <a:lnTo>
                    <a:pt x="764" y="741"/>
                  </a:lnTo>
                  <a:lnTo>
                    <a:pt x="780" y="729"/>
                  </a:lnTo>
                  <a:lnTo>
                    <a:pt x="800" y="720"/>
                  </a:lnTo>
                  <a:lnTo>
                    <a:pt x="821" y="718"/>
                  </a:lnTo>
                  <a:close/>
                  <a:moveTo>
                    <a:pt x="1970" y="236"/>
                  </a:moveTo>
                  <a:lnTo>
                    <a:pt x="1970" y="450"/>
                  </a:lnTo>
                  <a:lnTo>
                    <a:pt x="2167" y="450"/>
                  </a:lnTo>
                  <a:lnTo>
                    <a:pt x="1970" y="236"/>
                  </a:lnTo>
                  <a:close/>
                  <a:moveTo>
                    <a:pt x="639" y="0"/>
                  </a:moveTo>
                  <a:lnTo>
                    <a:pt x="1901" y="0"/>
                  </a:lnTo>
                  <a:lnTo>
                    <a:pt x="1921" y="3"/>
                  </a:lnTo>
                  <a:lnTo>
                    <a:pt x="1940" y="10"/>
                  </a:lnTo>
                  <a:lnTo>
                    <a:pt x="1954" y="23"/>
                  </a:lnTo>
                  <a:lnTo>
                    <a:pt x="2363" y="467"/>
                  </a:lnTo>
                  <a:lnTo>
                    <a:pt x="2373" y="482"/>
                  </a:lnTo>
                  <a:lnTo>
                    <a:pt x="2381" y="498"/>
                  </a:lnTo>
                  <a:lnTo>
                    <a:pt x="2383" y="516"/>
                  </a:lnTo>
                  <a:lnTo>
                    <a:pt x="2383" y="1668"/>
                  </a:lnTo>
                  <a:lnTo>
                    <a:pt x="2250" y="1668"/>
                  </a:lnTo>
                  <a:lnTo>
                    <a:pt x="2250" y="616"/>
                  </a:lnTo>
                  <a:lnTo>
                    <a:pt x="2247" y="603"/>
                  </a:lnTo>
                  <a:lnTo>
                    <a:pt x="2240" y="592"/>
                  </a:lnTo>
                  <a:lnTo>
                    <a:pt x="2229" y="585"/>
                  </a:lnTo>
                  <a:lnTo>
                    <a:pt x="2217" y="583"/>
                  </a:lnTo>
                  <a:lnTo>
                    <a:pt x="1904" y="583"/>
                  </a:lnTo>
                  <a:lnTo>
                    <a:pt x="1887" y="581"/>
                  </a:lnTo>
                  <a:lnTo>
                    <a:pt x="1871" y="573"/>
                  </a:lnTo>
                  <a:lnTo>
                    <a:pt x="1858" y="563"/>
                  </a:lnTo>
                  <a:lnTo>
                    <a:pt x="1847" y="549"/>
                  </a:lnTo>
                  <a:lnTo>
                    <a:pt x="1840" y="534"/>
                  </a:lnTo>
                  <a:lnTo>
                    <a:pt x="1838" y="516"/>
                  </a:lnTo>
                  <a:lnTo>
                    <a:pt x="1838" y="166"/>
                  </a:lnTo>
                  <a:lnTo>
                    <a:pt x="1836" y="152"/>
                  </a:lnTo>
                  <a:lnTo>
                    <a:pt x="1828" y="142"/>
                  </a:lnTo>
                  <a:lnTo>
                    <a:pt x="1818" y="135"/>
                  </a:lnTo>
                  <a:lnTo>
                    <a:pt x="1805" y="132"/>
                  </a:lnTo>
                  <a:lnTo>
                    <a:pt x="639" y="132"/>
                  </a:lnTo>
                  <a:lnTo>
                    <a:pt x="628" y="134"/>
                  </a:lnTo>
                  <a:lnTo>
                    <a:pt x="621" y="139"/>
                  </a:lnTo>
                  <a:lnTo>
                    <a:pt x="615" y="148"/>
                  </a:lnTo>
                  <a:lnTo>
                    <a:pt x="614" y="157"/>
                  </a:lnTo>
                  <a:lnTo>
                    <a:pt x="614" y="2315"/>
                  </a:lnTo>
                  <a:lnTo>
                    <a:pt x="512" y="2521"/>
                  </a:lnTo>
                  <a:lnTo>
                    <a:pt x="510" y="2521"/>
                  </a:lnTo>
                  <a:lnTo>
                    <a:pt x="507" y="2520"/>
                  </a:lnTo>
                  <a:lnTo>
                    <a:pt x="502" y="2518"/>
                  </a:lnTo>
                  <a:lnTo>
                    <a:pt x="496" y="2513"/>
                  </a:lnTo>
                  <a:lnTo>
                    <a:pt x="491" y="2505"/>
                  </a:lnTo>
                  <a:lnTo>
                    <a:pt x="485" y="2495"/>
                  </a:lnTo>
                  <a:lnTo>
                    <a:pt x="482" y="2480"/>
                  </a:lnTo>
                  <a:lnTo>
                    <a:pt x="480" y="2460"/>
                  </a:lnTo>
                  <a:lnTo>
                    <a:pt x="480" y="2410"/>
                  </a:lnTo>
                  <a:lnTo>
                    <a:pt x="480" y="2355"/>
                  </a:lnTo>
                  <a:lnTo>
                    <a:pt x="479" y="2295"/>
                  </a:lnTo>
                  <a:lnTo>
                    <a:pt x="479" y="2230"/>
                  </a:lnTo>
                  <a:lnTo>
                    <a:pt x="479" y="2162"/>
                  </a:lnTo>
                  <a:lnTo>
                    <a:pt x="479" y="2090"/>
                  </a:lnTo>
                  <a:lnTo>
                    <a:pt x="478" y="2015"/>
                  </a:lnTo>
                  <a:lnTo>
                    <a:pt x="478" y="1938"/>
                  </a:lnTo>
                  <a:lnTo>
                    <a:pt x="478" y="1857"/>
                  </a:lnTo>
                  <a:lnTo>
                    <a:pt x="478" y="1776"/>
                  </a:lnTo>
                  <a:lnTo>
                    <a:pt x="478" y="1693"/>
                  </a:lnTo>
                  <a:lnTo>
                    <a:pt x="478" y="1608"/>
                  </a:lnTo>
                  <a:lnTo>
                    <a:pt x="478" y="1522"/>
                  </a:lnTo>
                  <a:lnTo>
                    <a:pt x="478" y="1436"/>
                  </a:lnTo>
                  <a:lnTo>
                    <a:pt x="478" y="1349"/>
                  </a:lnTo>
                  <a:lnTo>
                    <a:pt x="478" y="1263"/>
                  </a:lnTo>
                  <a:lnTo>
                    <a:pt x="478" y="1177"/>
                  </a:lnTo>
                  <a:lnTo>
                    <a:pt x="478" y="1093"/>
                  </a:lnTo>
                  <a:lnTo>
                    <a:pt x="479" y="1010"/>
                  </a:lnTo>
                  <a:lnTo>
                    <a:pt x="479" y="928"/>
                  </a:lnTo>
                  <a:lnTo>
                    <a:pt x="479" y="849"/>
                  </a:lnTo>
                  <a:lnTo>
                    <a:pt x="479" y="772"/>
                  </a:lnTo>
                  <a:lnTo>
                    <a:pt x="479" y="698"/>
                  </a:lnTo>
                  <a:lnTo>
                    <a:pt x="479" y="627"/>
                  </a:lnTo>
                  <a:lnTo>
                    <a:pt x="479" y="559"/>
                  </a:lnTo>
                  <a:lnTo>
                    <a:pt x="479" y="496"/>
                  </a:lnTo>
                  <a:lnTo>
                    <a:pt x="480" y="437"/>
                  </a:lnTo>
                  <a:lnTo>
                    <a:pt x="480" y="381"/>
                  </a:lnTo>
                  <a:lnTo>
                    <a:pt x="480" y="332"/>
                  </a:lnTo>
                  <a:lnTo>
                    <a:pt x="480" y="289"/>
                  </a:lnTo>
                  <a:lnTo>
                    <a:pt x="480" y="250"/>
                  </a:lnTo>
                  <a:lnTo>
                    <a:pt x="480" y="218"/>
                  </a:lnTo>
                  <a:lnTo>
                    <a:pt x="480" y="192"/>
                  </a:lnTo>
                  <a:lnTo>
                    <a:pt x="480" y="173"/>
                  </a:lnTo>
                  <a:lnTo>
                    <a:pt x="480" y="161"/>
                  </a:lnTo>
                  <a:lnTo>
                    <a:pt x="480" y="157"/>
                  </a:lnTo>
                  <a:lnTo>
                    <a:pt x="483" y="126"/>
                  </a:lnTo>
                  <a:lnTo>
                    <a:pt x="493" y="96"/>
                  </a:lnTo>
                  <a:lnTo>
                    <a:pt x="507" y="70"/>
                  </a:lnTo>
                  <a:lnTo>
                    <a:pt x="527" y="46"/>
                  </a:lnTo>
                  <a:lnTo>
                    <a:pt x="550" y="27"/>
                  </a:lnTo>
                  <a:lnTo>
                    <a:pt x="577" y="12"/>
                  </a:lnTo>
                  <a:lnTo>
                    <a:pt x="606" y="3"/>
                  </a:lnTo>
                  <a:lnTo>
                    <a:pt x="639" y="0"/>
                  </a:lnTo>
                  <a:close/>
                </a:path>
              </a:pathLst>
            </a:custGeom>
            <a:solidFill>
              <a:srgbClr val="965F36"/>
            </a:solidFill>
            <a:ln w="0">
              <a:solidFill>
                <a:srgbClr val="965F3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</a:endParaRPr>
            </a:p>
          </p:txBody>
        </p:sp>
      </p:grpSp>
      <p:sp>
        <p:nvSpPr>
          <p:cNvPr id="34" name="ZoneTexte 33"/>
          <p:cNvSpPr txBox="1"/>
          <p:nvPr/>
        </p:nvSpPr>
        <p:spPr>
          <a:xfrm>
            <a:off x="1730405" y="4440930"/>
            <a:ext cx="36821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sz="1400" b="1" dirty="0">
                <a:solidFill>
                  <a:srgbClr val="051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dossier de plainte</a:t>
            </a:r>
          </a:p>
          <a:p>
            <a:pPr algn="just"/>
            <a:r>
              <a:rPr lang="fr-CA" sz="1200" dirty="0">
                <a:latin typeface="Arial" panose="020B0604020202020204" pitchFamily="34" charset="0"/>
                <a:cs typeface="Arial" panose="020B0604020202020204" pitchFamily="34" charset="0"/>
              </a:rPr>
              <a:t>La personne responsable constitue un dossier de plainte qui contient  les informations nécessaires au traitement juste et équitable de la plainte.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246162" y="404664"/>
            <a:ext cx="54974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TRAITEMENT D’UNE PLAINTE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6378204" y="1366620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b="1" dirty="0">
                <a:solidFill>
                  <a:srgbClr val="051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PROCESSUS</a:t>
            </a:r>
          </a:p>
        </p:txBody>
      </p:sp>
      <p:cxnSp>
        <p:nvCxnSpPr>
          <p:cNvPr id="18" name="Connecteur droit 17"/>
          <p:cNvCxnSpPr/>
          <p:nvPr/>
        </p:nvCxnSpPr>
        <p:spPr>
          <a:xfrm>
            <a:off x="5801796" y="1366620"/>
            <a:ext cx="0" cy="4340638"/>
          </a:xfrm>
          <a:prstGeom prst="line">
            <a:avLst/>
          </a:prstGeom>
          <a:ln w="57150">
            <a:solidFill>
              <a:srgbClr val="051C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254378" y="1126359"/>
            <a:ext cx="8607191" cy="1217"/>
          </a:xfrm>
          <a:prstGeom prst="line">
            <a:avLst/>
          </a:prstGeom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/>
          <p:cNvSpPr txBox="1"/>
          <p:nvPr/>
        </p:nvSpPr>
        <p:spPr>
          <a:xfrm>
            <a:off x="5412556" y="332656"/>
            <a:ext cx="3491219" cy="568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CA" sz="1100" dirty="0">
                <a:latin typeface="Arial" panose="020B0604020202020204" pitchFamily="34" charset="0"/>
                <a:cs typeface="Arial" panose="020B0604020202020204" pitchFamily="34" charset="0"/>
              </a:rPr>
              <a:t>Nom de l’inscrit :</a:t>
            </a:r>
          </a:p>
          <a:p>
            <a:pPr>
              <a:lnSpc>
                <a:spcPct val="150000"/>
              </a:lnSpc>
            </a:pPr>
            <a:r>
              <a:rPr lang="fr-CA" sz="1100" dirty="0">
                <a:latin typeface="Arial" panose="020B0604020202020204" pitchFamily="34" charset="0"/>
                <a:cs typeface="Arial" panose="020B0604020202020204" pitchFamily="34" charset="0"/>
              </a:rPr>
              <a:t>Date d’adoption/mise à jour : </a:t>
            </a:r>
            <a:endParaRPr lang="fr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580112" y="6119843"/>
            <a:ext cx="3336239" cy="568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CA" sz="1100" dirty="0">
                <a:latin typeface="Arial" panose="020B0604020202020204" pitchFamily="34" charset="0"/>
                <a:cs typeface="Arial" panose="020B0604020202020204" pitchFamily="34" charset="0"/>
              </a:rPr>
              <a:t>Coordonnées téléphonique : </a:t>
            </a:r>
          </a:p>
          <a:p>
            <a:pPr>
              <a:lnSpc>
                <a:spcPct val="150000"/>
              </a:lnSpc>
            </a:pPr>
            <a:r>
              <a:rPr lang="fr-CA" sz="1100" dirty="0">
                <a:latin typeface="Arial" panose="020B0604020202020204" pitchFamily="34" charset="0"/>
                <a:cs typeface="Arial" panose="020B0604020202020204" pitchFamily="34" charset="0"/>
              </a:rPr>
              <a:t>Courriel :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311914" y="6103749"/>
            <a:ext cx="5484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dirty="0">
                <a:latin typeface="Arial" panose="020B0604020202020204" pitchFamily="34" charset="0"/>
                <a:cs typeface="Arial" panose="020B0604020202020204" pitchFamily="34" charset="0"/>
              </a:rPr>
              <a:t>Pour toute question concernant le traitement des plaintes, vous pouvez nous joindre aux coordonnées suivantes : </a:t>
            </a:r>
          </a:p>
        </p:txBody>
      </p:sp>
      <p:cxnSp>
        <p:nvCxnSpPr>
          <p:cNvPr id="46" name="Connecteur droit 45"/>
          <p:cNvCxnSpPr/>
          <p:nvPr/>
        </p:nvCxnSpPr>
        <p:spPr>
          <a:xfrm>
            <a:off x="309160" y="5949280"/>
            <a:ext cx="8607191" cy="1217"/>
          </a:xfrm>
          <a:prstGeom prst="line">
            <a:avLst/>
          </a:prstGeom>
          <a:ln w="57150">
            <a:solidFill>
              <a:srgbClr val="051C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Freeform 418"/>
          <p:cNvSpPr>
            <a:spLocks noChangeAspect="1" noEditPoints="1"/>
          </p:cNvSpPr>
          <p:nvPr>
            <p:custDataLst>
              <p:tags r:id="rId1"/>
            </p:custDataLst>
          </p:nvPr>
        </p:nvSpPr>
        <p:spPr bwMode="auto">
          <a:xfrm>
            <a:off x="426594" y="1940788"/>
            <a:ext cx="883411" cy="886113"/>
          </a:xfrm>
          <a:custGeom>
            <a:avLst/>
            <a:gdLst>
              <a:gd name="T0" fmla="*/ 1654 w 3272"/>
              <a:gd name="T1" fmla="*/ 1313 h 3277"/>
              <a:gd name="T2" fmla="*/ 1425 w 3272"/>
              <a:gd name="T3" fmla="*/ 1410 h 3277"/>
              <a:gd name="T4" fmla="*/ 1162 w 3272"/>
              <a:gd name="T5" fmla="*/ 1573 h 3277"/>
              <a:gd name="T6" fmla="*/ 1161 w 3272"/>
              <a:gd name="T7" fmla="*/ 1720 h 3277"/>
              <a:gd name="T8" fmla="*/ 1293 w 3272"/>
              <a:gd name="T9" fmla="*/ 1657 h 3277"/>
              <a:gd name="T10" fmla="*/ 1382 w 3272"/>
              <a:gd name="T11" fmla="*/ 1631 h 3277"/>
              <a:gd name="T12" fmla="*/ 1399 w 3272"/>
              <a:gd name="T13" fmla="*/ 1675 h 3277"/>
              <a:gd name="T14" fmla="*/ 1240 w 3272"/>
              <a:gd name="T15" fmla="*/ 2338 h 3277"/>
              <a:gd name="T16" fmla="*/ 1222 w 3272"/>
              <a:gd name="T17" fmla="*/ 2521 h 3277"/>
              <a:gd name="T18" fmla="*/ 1258 w 3272"/>
              <a:gd name="T19" fmla="*/ 2622 h 3277"/>
              <a:gd name="T20" fmla="*/ 1333 w 3272"/>
              <a:gd name="T21" fmla="*/ 2660 h 3277"/>
              <a:gd name="T22" fmla="*/ 1457 w 3272"/>
              <a:gd name="T23" fmla="*/ 2650 h 3277"/>
              <a:gd name="T24" fmla="*/ 1673 w 3272"/>
              <a:gd name="T25" fmla="*/ 2565 h 3277"/>
              <a:gd name="T26" fmla="*/ 1937 w 3272"/>
              <a:gd name="T27" fmla="*/ 2389 h 3277"/>
              <a:gd name="T28" fmla="*/ 1915 w 3272"/>
              <a:gd name="T29" fmla="*/ 2250 h 3277"/>
              <a:gd name="T30" fmla="*/ 1774 w 3272"/>
              <a:gd name="T31" fmla="*/ 2320 h 3277"/>
              <a:gd name="T32" fmla="*/ 1710 w 3272"/>
              <a:gd name="T33" fmla="*/ 2326 h 3277"/>
              <a:gd name="T34" fmla="*/ 1702 w 3272"/>
              <a:gd name="T35" fmla="*/ 2254 h 3277"/>
              <a:gd name="T36" fmla="*/ 1882 w 3272"/>
              <a:gd name="T37" fmla="*/ 1546 h 3277"/>
              <a:gd name="T38" fmla="*/ 1890 w 3272"/>
              <a:gd name="T39" fmla="*/ 1382 h 3277"/>
              <a:gd name="T40" fmla="*/ 1830 w 3272"/>
              <a:gd name="T41" fmla="*/ 1297 h 3277"/>
              <a:gd name="T42" fmla="*/ 1715 w 3272"/>
              <a:gd name="T43" fmla="*/ 554 h 3277"/>
              <a:gd name="T44" fmla="*/ 1568 w 3272"/>
              <a:gd name="T45" fmla="*/ 626 h 3277"/>
              <a:gd name="T46" fmla="*/ 1495 w 3272"/>
              <a:gd name="T47" fmla="*/ 739 h 3277"/>
              <a:gd name="T48" fmla="*/ 1489 w 3272"/>
              <a:gd name="T49" fmla="*/ 875 h 3277"/>
              <a:gd name="T50" fmla="*/ 1573 w 3272"/>
              <a:gd name="T51" fmla="*/ 989 h 3277"/>
              <a:gd name="T52" fmla="*/ 1754 w 3272"/>
              <a:gd name="T53" fmla="*/ 1016 h 3277"/>
              <a:gd name="T54" fmla="*/ 1920 w 3272"/>
              <a:gd name="T55" fmla="*/ 949 h 3277"/>
              <a:gd name="T56" fmla="*/ 2004 w 3272"/>
              <a:gd name="T57" fmla="*/ 816 h 3277"/>
              <a:gd name="T58" fmla="*/ 2003 w 3272"/>
              <a:gd name="T59" fmla="*/ 680 h 3277"/>
              <a:gd name="T60" fmla="*/ 1939 w 3272"/>
              <a:gd name="T61" fmla="*/ 584 h 3277"/>
              <a:gd name="T62" fmla="*/ 1796 w 3272"/>
              <a:gd name="T63" fmla="*/ 546 h 3277"/>
              <a:gd name="T64" fmla="*/ 2018 w 3272"/>
              <a:gd name="T65" fmla="*/ 45 h 3277"/>
              <a:gd name="T66" fmla="*/ 2471 w 3272"/>
              <a:gd name="T67" fmla="*/ 229 h 3277"/>
              <a:gd name="T68" fmla="*/ 2844 w 3272"/>
              <a:gd name="T69" fmla="*/ 534 h 3277"/>
              <a:gd name="T70" fmla="*/ 3114 w 3272"/>
              <a:gd name="T71" fmla="*/ 936 h 3277"/>
              <a:gd name="T72" fmla="*/ 3257 w 3272"/>
              <a:gd name="T73" fmla="*/ 1411 h 3277"/>
              <a:gd name="T74" fmla="*/ 3248 w 3272"/>
              <a:gd name="T75" fmla="*/ 1922 h 3277"/>
              <a:gd name="T76" fmla="*/ 3091 w 3272"/>
              <a:gd name="T77" fmla="*/ 2390 h 3277"/>
              <a:gd name="T78" fmla="*/ 2808 w 3272"/>
              <a:gd name="T79" fmla="*/ 2782 h 3277"/>
              <a:gd name="T80" fmla="*/ 2424 w 3272"/>
              <a:gd name="T81" fmla="*/ 3075 h 3277"/>
              <a:gd name="T82" fmla="*/ 1962 w 3272"/>
              <a:gd name="T83" fmla="*/ 3245 h 3277"/>
              <a:gd name="T84" fmla="*/ 1453 w 3272"/>
              <a:gd name="T85" fmla="*/ 3267 h 3277"/>
              <a:gd name="T86" fmla="*/ 974 w 3272"/>
              <a:gd name="T87" fmla="*/ 3138 h 3277"/>
              <a:gd name="T88" fmla="*/ 566 w 3272"/>
              <a:gd name="T89" fmla="*/ 2879 h 3277"/>
              <a:gd name="T90" fmla="*/ 252 w 3272"/>
              <a:gd name="T91" fmla="*/ 2512 h 3277"/>
              <a:gd name="T92" fmla="*/ 56 w 3272"/>
              <a:gd name="T93" fmla="*/ 2063 h 3277"/>
              <a:gd name="T94" fmla="*/ 2 w 3272"/>
              <a:gd name="T95" fmla="*/ 1561 h 3277"/>
              <a:gd name="T96" fmla="*/ 95 w 3272"/>
              <a:gd name="T97" fmla="*/ 1087 h 3277"/>
              <a:gd name="T98" fmla="*/ 314 w 3272"/>
              <a:gd name="T99" fmla="*/ 673 h 3277"/>
              <a:gd name="T100" fmla="*/ 638 w 3272"/>
              <a:gd name="T101" fmla="*/ 340 h 3277"/>
              <a:gd name="T102" fmla="*/ 1045 w 3272"/>
              <a:gd name="T103" fmla="*/ 111 h 3277"/>
              <a:gd name="T104" fmla="*/ 1515 w 3272"/>
              <a:gd name="T105" fmla="*/ 4 h 32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272" h="3277">
                <a:moveTo>
                  <a:pt x="1787" y="1289"/>
                </a:moveTo>
                <a:lnTo>
                  <a:pt x="1759" y="1290"/>
                </a:lnTo>
                <a:lnTo>
                  <a:pt x="1728" y="1295"/>
                </a:lnTo>
                <a:lnTo>
                  <a:pt x="1692" y="1303"/>
                </a:lnTo>
                <a:lnTo>
                  <a:pt x="1654" y="1313"/>
                </a:lnTo>
                <a:lnTo>
                  <a:pt x="1613" y="1327"/>
                </a:lnTo>
                <a:lnTo>
                  <a:pt x="1569" y="1343"/>
                </a:lnTo>
                <a:lnTo>
                  <a:pt x="1523" y="1363"/>
                </a:lnTo>
                <a:lnTo>
                  <a:pt x="1474" y="1385"/>
                </a:lnTo>
                <a:lnTo>
                  <a:pt x="1425" y="1410"/>
                </a:lnTo>
                <a:lnTo>
                  <a:pt x="1373" y="1437"/>
                </a:lnTo>
                <a:lnTo>
                  <a:pt x="1322" y="1468"/>
                </a:lnTo>
                <a:lnTo>
                  <a:pt x="1268" y="1500"/>
                </a:lnTo>
                <a:lnTo>
                  <a:pt x="1215" y="1536"/>
                </a:lnTo>
                <a:lnTo>
                  <a:pt x="1162" y="1573"/>
                </a:lnTo>
                <a:lnTo>
                  <a:pt x="1108" y="1614"/>
                </a:lnTo>
                <a:lnTo>
                  <a:pt x="1057" y="1655"/>
                </a:lnTo>
                <a:lnTo>
                  <a:pt x="1114" y="1748"/>
                </a:lnTo>
                <a:lnTo>
                  <a:pt x="1137" y="1734"/>
                </a:lnTo>
                <a:lnTo>
                  <a:pt x="1161" y="1720"/>
                </a:lnTo>
                <a:lnTo>
                  <a:pt x="1187" y="1706"/>
                </a:lnTo>
                <a:lnTo>
                  <a:pt x="1215" y="1691"/>
                </a:lnTo>
                <a:lnTo>
                  <a:pt x="1241" y="1679"/>
                </a:lnTo>
                <a:lnTo>
                  <a:pt x="1268" y="1667"/>
                </a:lnTo>
                <a:lnTo>
                  <a:pt x="1293" y="1657"/>
                </a:lnTo>
                <a:lnTo>
                  <a:pt x="1317" y="1648"/>
                </a:lnTo>
                <a:lnTo>
                  <a:pt x="1338" y="1641"/>
                </a:lnTo>
                <a:lnTo>
                  <a:pt x="1357" y="1635"/>
                </a:lnTo>
                <a:lnTo>
                  <a:pt x="1371" y="1632"/>
                </a:lnTo>
                <a:lnTo>
                  <a:pt x="1382" y="1631"/>
                </a:lnTo>
                <a:lnTo>
                  <a:pt x="1390" y="1632"/>
                </a:lnTo>
                <a:lnTo>
                  <a:pt x="1396" y="1637"/>
                </a:lnTo>
                <a:lnTo>
                  <a:pt x="1399" y="1646"/>
                </a:lnTo>
                <a:lnTo>
                  <a:pt x="1400" y="1658"/>
                </a:lnTo>
                <a:lnTo>
                  <a:pt x="1399" y="1675"/>
                </a:lnTo>
                <a:lnTo>
                  <a:pt x="1395" y="1696"/>
                </a:lnTo>
                <a:lnTo>
                  <a:pt x="1389" y="1721"/>
                </a:lnTo>
                <a:lnTo>
                  <a:pt x="1382" y="1751"/>
                </a:lnTo>
                <a:lnTo>
                  <a:pt x="1252" y="2290"/>
                </a:lnTo>
                <a:lnTo>
                  <a:pt x="1240" y="2338"/>
                </a:lnTo>
                <a:lnTo>
                  <a:pt x="1231" y="2383"/>
                </a:lnTo>
                <a:lnTo>
                  <a:pt x="1225" y="2423"/>
                </a:lnTo>
                <a:lnTo>
                  <a:pt x="1222" y="2460"/>
                </a:lnTo>
                <a:lnTo>
                  <a:pt x="1221" y="2492"/>
                </a:lnTo>
                <a:lnTo>
                  <a:pt x="1222" y="2521"/>
                </a:lnTo>
                <a:lnTo>
                  <a:pt x="1225" y="2548"/>
                </a:lnTo>
                <a:lnTo>
                  <a:pt x="1231" y="2571"/>
                </a:lnTo>
                <a:lnTo>
                  <a:pt x="1238" y="2590"/>
                </a:lnTo>
                <a:lnTo>
                  <a:pt x="1247" y="2607"/>
                </a:lnTo>
                <a:lnTo>
                  <a:pt x="1258" y="2622"/>
                </a:lnTo>
                <a:lnTo>
                  <a:pt x="1270" y="2634"/>
                </a:lnTo>
                <a:lnTo>
                  <a:pt x="1284" y="2644"/>
                </a:lnTo>
                <a:lnTo>
                  <a:pt x="1299" y="2651"/>
                </a:lnTo>
                <a:lnTo>
                  <a:pt x="1316" y="2656"/>
                </a:lnTo>
                <a:lnTo>
                  <a:pt x="1333" y="2660"/>
                </a:lnTo>
                <a:lnTo>
                  <a:pt x="1351" y="2662"/>
                </a:lnTo>
                <a:lnTo>
                  <a:pt x="1369" y="2663"/>
                </a:lnTo>
                <a:lnTo>
                  <a:pt x="1394" y="2661"/>
                </a:lnTo>
                <a:lnTo>
                  <a:pt x="1424" y="2657"/>
                </a:lnTo>
                <a:lnTo>
                  <a:pt x="1457" y="2650"/>
                </a:lnTo>
                <a:lnTo>
                  <a:pt x="1494" y="2640"/>
                </a:lnTo>
                <a:lnTo>
                  <a:pt x="1535" y="2626"/>
                </a:lnTo>
                <a:lnTo>
                  <a:pt x="1578" y="2609"/>
                </a:lnTo>
                <a:lnTo>
                  <a:pt x="1625" y="2589"/>
                </a:lnTo>
                <a:lnTo>
                  <a:pt x="1673" y="2565"/>
                </a:lnTo>
                <a:lnTo>
                  <a:pt x="1724" y="2538"/>
                </a:lnTo>
                <a:lnTo>
                  <a:pt x="1775" y="2506"/>
                </a:lnTo>
                <a:lnTo>
                  <a:pt x="1829" y="2471"/>
                </a:lnTo>
                <a:lnTo>
                  <a:pt x="1882" y="2432"/>
                </a:lnTo>
                <a:lnTo>
                  <a:pt x="1937" y="2389"/>
                </a:lnTo>
                <a:lnTo>
                  <a:pt x="1992" y="2341"/>
                </a:lnTo>
                <a:lnTo>
                  <a:pt x="2045" y="2290"/>
                </a:lnTo>
                <a:lnTo>
                  <a:pt x="1980" y="2204"/>
                </a:lnTo>
                <a:lnTo>
                  <a:pt x="1948" y="2228"/>
                </a:lnTo>
                <a:lnTo>
                  <a:pt x="1915" y="2250"/>
                </a:lnTo>
                <a:lnTo>
                  <a:pt x="1883" y="2269"/>
                </a:lnTo>
                <a:lnTo>
                  <a:pt x="1853" y="2286"/>
                </a:lnTo>
                <a:lnTo>
                  <a:pt x="1825" y="2300"/>
                </a:lnTo>
                <a:lnTo>
                  <a:pt x="1799" y="2311"/>
                </a:lnTo>
                <a:lnTo>
                  <a:pt x="1774" y="2320"/>
                </a:lnTo>
                <a:lnTo>
                  <a:pt x="1754" y="2326"/>
                </a:lnTo>
                <a:lnTo>
                  <a:pt x="1738" y="2330"/>
                </a:lnTo>
                <a:lnTo>
                  <a:pt x="1725" y="2331"/>
                </a:lnTo>
                <a:lnTo>
                  <a:pt x="1717" y="2330"/>
                </a:lnTo>
                <a:lnTo>
                  <a:pt x="1710" y="2326"/>
                </a:lnTo>
                <a:lnTo>
                  <a:pt x="1705" y="2319"/>
                </a:lnTo>
                <a:lnTo>
                  <a:pt x="1701" y="2308"/>
                </a:lnTo>
                <a:lnTo>
                  <a:pt x="1699" y="2294"/>
                </a:lnTo>
                <a:lnTo>
                  <a:pt x="1700" y="2276"/>
                </a:lnTo>
                <a:lnTo>
                  <a:pt x="1702" y="2254"/>
                </a:lnTo>
                <a:lnTo>
                  <a:pt x="1707" y="2228"/>
                </a:lnTo>
                <a:lnTo>
                  <a:pt x="1714" y="2197"/>
                </a:lnTo>
                <a:lnTo>
                  <a:pt x="1863" y="1631"/>
                </a:lnTo>
                <a:lnTo>
                  <a:pt x="1874" y="1587"/>
                </a:lnTo>
                <a:lnTo>
                  <a:pt x="1882" y="1546"/>
                </a:lnTo>
                <a:lnTo>
                  <a:pt x="1889" y="1507"/>
                </a:lnTo>
                <a:lnTo>
                  <a:pt x="1893" y="1472"/>
                </a:lnTo>
                <a:lnTo>
                  <a:pt x="1895" y="1438"/>
                </a:lnTo>
                <a:lnTo>
                  <a:pt x="1893" y="1409"/>
                </a:lnTo>
                <a:lnTo>
                  <a:pt x="1890" y="1382"/>
                </a:lnTo>
                <a:lnTo>
                  <a:pt x="1882" y="1357"/>
                </a:lnTo>
                <a:lnTo>
                  <a:pt x="1873" y="1337"/>
                </a:lnTo>
                <a:lnTo>
                  <a:pt x="1862" y="1320"/>
                </a:lnTo>
                <a:lnTo>
                  <a:pt x="1847" y="1307"/>
                </a:lnTo>
                <a:lnTo>
                  <a:pt x="1830" y="1297"/>
                </a:lnTo>
                <a:lnTo>
                  <a:pt x="1810" y="1291"/>
                </a:lnTo>
                <a:lnTo>
                  <a:pt x="1787" y="1289"/>
                </a:lnTo>
                <a:close/>
                <a:moveTo>
                  <a:pt x="1796" y="546"/>
                </a:moveTo>
                <a:lnTo>
                  <a:pt x="1753" y="548"/>
                </a:lnTo>
                <a:lnTo>
                  <a:pt x="1715" y="554"/>
                </a:lnTo>
                <a:lnTo>
                  <a:pt x="1679" y="563"/>
                </a:lnTo>
                <a:lnTo>
                  <a:pt x="1647" y="575"/>
                </a:lnTo>
                <a:lnTo>
                  <a:pt x="1618" y="589"/>
                </a:lnTo>
                <a:lnTo>
                  <a:pt x="1591" y="606"/>
                </a:lnTo>
                <a:lnTo>
                  <a:pt x="1568" y="626"/>
                </a:lnTo>
                <a:lnTo>
                  <a:pt x="1548" y="646"/>
                </a:lnTo>
                <a:lnTo>
                  <a:pt x="1531" y="668"/>
                </a:lnTo>
                <a:lnTo>
                  <a:pt x="1517" y="691"/>
                </a:lnTo>
                <a:lnTo>
                  <a:pt x="1505" y="715"/>
                </a:lnTo>
                <a:lnTo>
                  <a:pt x="1495" y="739"/>
                </a:lnTo>
                <a:lnTo>
                  <a:pt x="1489" y="762"/>
                </a:lnTo>
                <a:lnTo>
                  <a:pt x="1485" y="786"/>
                </a:lnTo>
                <a:lnTo>
                  <a:pt x="1484" y="809"/>
                </a:lnTo>
                <a:lnTo>
                  <a:pt x="1485" y="843"/>
                </a:lnTo>
                <a:lnTo>
                  <a:pt x="1489" y="875"/>
                </a:lnTo>
                <a:lnTo>
                  <a:pt x="1498" y="904"/>
                </a:lnTo>
                <a:lnTo>
                  <a:pt x="1512" y="929"/>
                </a:lnTo>
                <a:lnTo>
                  <a:pt x="1528" y="953"/>
                </a:lnTo>
                <a:lnTo>
                  <a:pt x="1548" y="973"/>
                </a:lnTo>
                <a:lnTo>
                  <a:pt x="1573" y="989"/>
                </a:lnTo>
                <a:lnTo>
                  <a:pt x="1602" y="1002"/>
                </a:lnTo>
                <a:lnTo>
                  <a:pt x="1635" y="1011"/>
                </a:lnTo>
                <a:lnTo>
                  <a:pt x="1671" y="1017"/>
                </a:lnTo>
                <a:lnTo>
                  <a:pt x="1713" y="1019"/>
                </a:lnTo>
                <a:lnTo>
                  <a:pt x="1754" y="1016"/>
                </a:lnTo>
                <a:lnTo>
                  <a:pt x="1794" y="1010"/>
                </a:lnTo>
                <a:lnTo>
                  <a:pt x="1830" y="1000"/>
                </a:lnTo>
                <a:lnTo>
                  <a:pt x="1863" y="986"/>
                </a:lnTo>
                <a:lnTo>
                  <a:pt x="1894" y="969"/>
                </a:lnTo>
                <a:lnTo>
                  <a:pt x="1920" y="949"/>
                </a:lnTo>
                <a:lnTo>
                  <a:pt x="1944" y="926"/>
                </a:lnTo>
                <a:lnTo>
                  <a:pt x="1964" y="901"/>
                </a:lnTo>
                <a:lnTo>
                  <a:pt x="1980" y="875"/>
                </a:lnTo>
                <a:lnTo>
                  <a:pt x="1994" y="845"/>
                </a:lnTo>
                <a:lnTo>
                  <a:pt x="2004" y="816"/>
                </a:lnTo>
                <a:lnTo>
                  <a:pt x="2009" y="785"/>
                </a:lnTo>
                <a:lnTo>
                  <a:pt x="2011" y="753"/>
                </a:lnTo>
                <a:lnTo>
                  <a:pt x="2010" y="728"/>
                </a:lnTo>
                <a:lnTo>
                  <a:pt x="2008" y="704"/>
                </a:lnTo>
                <a:lnTo>
                  <a:pt x="2003" y="680"/>
                </a:lnTo>
                <a:lnTo>
                  <a:pt x="1996" y="657"/>
                </a:lnTo>
                <a:lnTo>
                  <a:pt x="1986" y="637"/>
                </a:lnTo>
                <a:lnTo>
                  <a:pt x="1973" y="618"/>
                </a:lnTo>
                <a:lnTo>
                  <a:pt x="1957" y="599"/>
                </a:lnTo>
                <a:lnTo>
                  <a:pt x="1939" y="584"/>
                </a:lnTo>
                <a:lnTo>
                  <a:pt x="1918" y="571"/>
                </a:lnTo>
                <a:lnTo>
                  <a:pt x="1893" y="561"/>
                </a:lnTo>
                <a:lnTo>
                  <a:pt x="1864" y="553"/>
                </a:lnTo>
                <a:lnTo>
                  <a:pt x="1832" y="548"/>
                </a:lnTo>
                <a:lnTo>
                  <a:pt x="1796" y="546"/>
                </a:lnTo>
                <a:close/>
                <a:moveTo>
                  <a:pt x="1615" y="0"/>
                </a:moveTo>
                <a:lnTo>
                  <a:pt x="1718" y="2"/>
                </a:lnTo>
                <a:lnTo>
                  <a:pt x="1820" y="10"/>
                </a:lnTo>
                <a:lnTo>
                  <a:pt x="1920" y="25"/>
                </a:lnTo>
                <a:lnTo>
                  <a:pt x="2018" y="45"/>
                </a:lnTo>
                <a:lnTo>
                  <a:pt x="2114" y="71"/>
                </a:lnTo>
                <a:lnTo>
                  <a:pt x="2207" y="102"/>
                </a:lnTo>
                <a:lnTo>
                  <a:pt x="2298" y="140"/>
                </a:lnTo>
                <a:lnTo>
                  <a:pt x="2386" y="181"/>
                </a:lnTo>
                <a:lnTo>
                  <a:pt x="2471" y="229"/>
                </a:lnTo>
                <a:lnTo>
                  <a:pt x="2552" y="281"/>
                </a:lnTo>
                <a:lnTo>
                  <a:pt x="2631" y="338"/>
                </a:lnTo>
                <a:lnTo>
                  <a:pt x="2706" y="399"/>
                </a:lnTo>
                <a:lnTo>
                  <a:pt x="2778" y="465"/>
                </a:lnTo>
                <a:lnTo>
                  <a:pt x="2844" y="534"/>
                </a:lnTo>
                <a:lnTo>
                  <a:pt x="2908" y="607"/>
                </a:lnTo>
                <a:lnTo>
                  <a:pt x="2967" y="684"/>
                </a:lnTo>
                <a:lnTo>
                  <a:pt x="3020" y="765"/>
                </a:lnTo>
                <a:lnTo>
                  <a:pt x="3070" y="849"/>
                </a:lnTo>
                <a:lnTo>
                  <a:pt x="3114" y="936"/>
                </a:lnTo>
                <a:lnTo>
                  <a:pt x="3154" y="1025"/>
                </a:lnTo>
                <a:lnTo>
                  <a:pt x="3188" y="1119"/>
                </a:lnTo>
                <a:lnTo>
                  <a:pt x="3216" y="1214"/>
                </a:lnTo>
                <a:lnTo>
                  <a:pt x="3239" y="1312"/>
                </a:lnTo>
                <a:lnTo>
                  <a:pt x="3257" y="1411"/>
                </a:lnTo>
                <a:lnTo>
                  <a:pt x="3268" y="1513"/>
                </a:lnTo>
                <a:lnTo>
                  <a:pt x="3272" y="1617"/>
                </a:lnTo>
                <a:lnTo>
                  <a:pt x="3270" y="1720"/>
                </a:lnTo>
                <a:lnTo>
                  <a:pt x="3262" y="1822"/>
                </a:lnTo>
                <a:lnTo>
                  <a:pt x="3248" y="1922"/>
                </a:lnTo>
                <a:lnTo>
                  <a:pt x="3227" y="2020"/>
                </a:lnTo>
                <a:lnTo>
                  <a:pt x="3201" y="2117"/>
                </a:lnTo>
                <a:lnTo>
                  <a:pt x="3170" y="2211"/>
                </a:lnTo>
                <a:lnTo>
                  <a:pt x="3132" y="2302"/>
                </a:lnTo>
                <a:lnTo>
                  <a:pt x="3091" y="2390"/>
                </a:lnTo>
                <a:lnTo>
                  <a:pt x="3043" y="2475"/>
                </a:lnTo>
                <a:lnTo>
                  <a:pt x="2991" y="2557"/>
                </a:lnTo>
                <a:lnTo>
                  <a:pt x="2934" y="2636"/>
                </a:lnTo>
                <a:lnTo>
                  <a:pt x="2874" y="2711"/>
                </a:lnTo>
                <a:lnTo>
                  <a:pt x="2808" y="2782"/>
                </a:lnTo>
                <a:lnTo>
                  <a:pt x="2739" y="2849"/>
                </a:lnTo>
                <a:lnTo>
                  <a:pt x="2666" y="2912"/>
                </a:lnTo>
                <a:lnTo>
                  <a:pt x="2589" y="2971"/>
                </a:lnTo>
                <a:lnTo>
                  <a:pt x="2508" y="3025"/>
                </a:lnTo>
                <a:lnTo>
                  <a:pt x="2424" y="3075"/>
                </a:lnTo>
                <a:lnTo>
                  <a:pt x="2337" y="3120"/>
                </a:lnTo>
                <a:lnTo>
                  <a:pt x="2247" y="3159"/>
                </a:lnTo>
                <a:lnTo>
                  <a:pt x="2155" y="3193"/>
                </a:lnTo>
                <a:lnTo>
                  <a:pt x="2060" y="3222"/>
                </a:lnTo>
                <a:lnTo>
                  <a:pt x="1962" y="3245"/>
                </a:lnTo>
                <a:lnTo>
                  <a:pt x="1863" y="3262"/>
                </a:lnTo>
                <a:lnTo>
                  <a:pt x="1761" y="3272"/>
                </a:lnTo>
                <a:lnTo>
                  <a:pt x="1658" y="3277"/>
                </a:lnTo>
                <a:lnTo>
                  <a:pt x="1554" y="3275"/>
                </a:lnTo>
                <a:lnTo>
                  <a:pt x="1453" y="3267"/>
                </a:lnTo>
                <a:lnTo>
                  <a:pt x="1353" y="3253"/>
                </a:lnTo>
                <a:lnTo>
                  <a:pt x="1255" y="3233"/>
                </a:lnTo>
                <a:lnTo>
                  <a:pt x="1159" y="3207"/>
                </a:lnTo>
                <a:lnTo>
                  <a:pt x="1065" y="3175"/>
                </a:lnTo>
                <a:lnTo>
                  <a:pt x="974" y="3138"/>
                </a:lnTo>
                <a:lnTo>
                  <a:pt x="886" y="3095"/>
                </a:lnTo>
                <a:lnTo>
                  <a:pt x="801" y="3049"/>
                </a:lnTo>
                <a:lnTo>
                  <a:pt x="719" y="2996"/>
                </a:lnTo>
                <a:lnTo>
                  <a:pt x="641" y="2939"/>
                </a:lnTo>
                <a:lnTo>
                  <a:pt x="566" y="2879"/>
                </a:lnTo>
                <a:lnTo>
                  <a:pt x="495" y="2813"/>
                </a:lnTo>
                <a:lnTo>
                  <a:pt x="427" y="2743"/>
                </a:lnTo>
                <a:lnTo>
                  <a:pt x="365" y="2670"/>
                </a:lnTo>
                <a:lnTo>
                  <a:pt x="306" y="2593"/>
                </a:lnTo>
                <a:lnTo>
                  <a:pt x="252" y="2512"/>
                </a:lnTo>
                <a:lnTo>
                  <a:pt x="202" y="2428"/>
                </a:lnTo>
                <a:lnTo>
                  <a:pt x="158" y="2341"/>
                </a:lnTo>
                <a:lnTo>
                  <a:pt x="118" y="2251"/>
                </a:lnTo>
                <a:lnTo>
                  <a:pt x="84" y="2159"/>
                </a:lnTo>
                <a:lnTo>
                  <a:pt x="56" y="2063"/>
                </a:lnTo>
                <a:lnTo>
                  <a:pt x="32" y="1966"/>
                </a:lnTo>
                <a:lnTo>
                  <a:pt x="15" y="1866"/>
                </a:lnTo>
                <a:lnTo>
                  <a:pt x="5" y="1764"/>
                </a:lnTo>
                <a:lnTo>
                  <a:pt x="0" y="1661"/>
                </a:lnTo>
                <a:lnTo>
                  <a:pt x="2" y="1561"/>
                </a:lnTo>
                <a:lnTo>
                  <a:pt x="9" y="1463"/>
                </a:lnTo>
                <a:lnTo>
                  <a:pt x="22" y="1366"/>
                </a:lnTo>
                <a:lnTo>
                  <a:pt x="41" y="1271"/>
                </a:lnTo>
                <a:lnTo>
                  <a:pt x="66" y="1178"/>
                </a:lnTo>
                <a:lnTo>
                  <a:pt x="95" y="1087"/>
                </a:lnTo>
                <a:lnTo>
                  <a:pt x="129" y="999"/>
                </a:lnTo>
                <a:lnTo>
                  <a:pt x="169" y="913"/>
                </a:lnTo>
                <a:lnTo>
                  <a:pt x="212" y="830"/>
                </a:lnTo>
                <a:lnTo>
                  <a:pt x="261" y="750"/>
                </a:lnTo>
                <a:lnTo>
                  <a:pt x="314" y="673"/>
                </a:lnTo>
                <a:lnTo>
                  <a:pt x="371" y="599"/>
                </a:lnTo>
                <a:lnTo>
                  <a:pt x="431" y="530"/>
                </a:lnTo>
                <a:lnTo>
                  <a:pt x="497" y="463"/>
                </a:lnTo>
                <a:lnTo>
                  <a:pt x="566" y="399"/>
                </a:lnTo>
                <a:lnTo>
                  <a:pt x="638" y="340"/>
                </a:lnTo>
                <a:lnTo>
                  <a:pt x="713" y="286"/>
                </a:lnTo>
                <a:lnTo>
                  <a:pt x="791" y="235"/>
                </a:lnTo>
                <a:lnTo>
                  <a:pt x="873" y="188"/>
                </a:lnTo>
                <a:lnTo>
                  <a:pt x="958" y="147"/>
                </a:lnTo>
                <a:lnTo>
                  <a:pt x="1045" y="111"/>
                </a:lnTo>
                <a:lnTo>
                  <a:pt x="1135" y="78"/>
                </a:lnTo>
                <a:lnTo>
                  <a:pt x="1227" y="52"/>
                </a:lnTo>
                <a:lnTo>
                  <a:pt x="1321" y="31"/>
                </a:lnTo>
                <a:lnTo>
                  <a:pt x="1417" y="14"/>
                </a:lnTo>
                <a:lnTo>
                  <a:pt x="1515" y="4"/>
                </a:lnTo>
                <a:lnTo>
                  <a:pt x="1615" y="0"/>
                </a:lnTo>
                <a:close/>
              </a:path>
            </a:pathLst>
          </a:custGeom>
          <a:noFill/>
          <a:ln w="50800">
            <a:solidFill>
              <a:srgbClr val="965F36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A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0000"/>
              </a:solidFill>
            </a:endParaRPr>
          </a:p>
        </p:txBody>
      </p:sp>
      <p:graphicFrame>
        <p:nvGraphicFramePr>
          <p:cNvPr id="2057" name="Diagramme 2056"/>
          <p:cNvGraphicFramePr/>
          <p:nvPr>
            <p:extLst>
              <p:ext uri="{D42A27DB-BD31-4B8C-83A1-F6EECF244321}">
                <p14:modId xmlns:p14="http://schemas.microsoft.com/office/powerpoint/2010/main" val="3895333633"/>
              </p:ext>
            </p:extLst>
          </p:nvPr>
        </p:nvGraphicFramePr>
        <p:xfrm>
          <a:off x="6106068" y="1837471"/>
          <a:ext cx="2609570" cy="3338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058" name="ZoneTexte 2057"/>
          <p:cNvSpPr txBox="1"/>
          <p:nvPr/>
        </p:nvSpPr>
        <p:spPr>
          <a:xfrm>
            <a:off x="6144718" y="5337926"/>
            <a:ext cx="2627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 dirty="0">
                <a:latin typeface="Arial" panose="020B0604020202020204" pitchFamily="34" charset="0"/>
                <a:cs typeface="Arial" panose="020B0604020202020204" pitchFamily="34" charset="0"/>
              </a:rPr>
              <a:t>* Le calcul des délais débute à la date de réception de la plainte</a:t>
            </a:r>
          </a:p>
        </p:txBody>
      </p:sp>
    </p:spTree>
    <p:extLst>
      <p:ext uri="{BB962C8B-B14F-4D97-AF65-F5344CB8AC3E}">
        <p14:creationId xmlns:p14="http://schemas.microsoft.com/office/powerpoint/2010/main" val="15510299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heme/theme1.xml><?xml version="1.0" encoding="utf-8"?>
<a:theme xmlns:a="http://schemas.openxmlformats.org/drawingml/2006/main" name="Page blanch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Webi.Document" ma:contentTypeID="0x010100EE1F1D503746CF4EB0E2AFCFD736FAF600A853E831D487F845B0D44EBE291C7B23" ma:contentTypeVersion="6" ma:contentTypeDescription="Crée un document." ma:contentTypeScope="" ma:versionID="0d2f1ae747da49d5e2d1694c3e6c1705">
  <xsd:schema xmlns:xsd="http://www.w3.org/2001/XMLSchema" xmlns:xs="http://www.w3.org/2001/XMLSchema" xmlns:p="http://schemas.microsoft.com/office/2006/metadata/properties" xmlns:ns1="http://schemas.microsoft.com/sharepoint/v3" xmlns:ns2="c9e89d54-23a5-45a3-acd7-91fee3890110" xmlns:ns3="ad368c3e-80e2-40b0-b8c1-d9238e3fae43" xmlns:ns4="500dcc03-bc73-415b-89e1-6b6950045e78" targetNamespace="http://schemas.microsoft.com/office/2006/metadata/properties" ma:root="true" ma:fieldsID="60da398e92170516d685bb7c8dea6d27" ns1:_="" ns2:_="" ns3:_="" ns4:_="">
    <xsd:import namespace="http://schemas.microsoft.com/sharepoint/v3"/>
    <xsd:import namespace="c9e89d54-23a5-45a3-acd7-91fee3890110"/>
    <xsd:import namespace="ad368c3e-80e2-40b0-b8c1-d9238e3fae43"/>
    <xsd:import namespace="500dcc03-bc73-415b-89e1-6b6950045e78"/>
    <xsd:element name="properties">
      <xsd:complexType>
        <xsd:sequence>
          <xsd:element name="documentManagement">
            <xsd:complexType>
              <xsd:all>
                <xsd:element ref="ns2:j7e2c38b93ea4919980a8ad15fca0449" minOccurs="0"/>
                <xsd:element ref="ns3:TaxCatchAll" minOccurs="0"/>
                <xsd:element ref="ns3:TaxCatchAllLabel" minOccurs="0"/>
                <xsd:element ref="ns2:jed4e49024c543f5be96e29f1ab1800f" minOccurs="0"/>
                <xsd:element ref="ns4:bc54a20d479e4c64b690bda42543e872" minOccurs="0"/>
                <xsd:element ref="ns4:b0c6299accff4901a39d60aeb0cc3b17" minOccurs="0"/>
                <xsd:element ref="ns4:WEBI_DocArchive" minOccurs="0"/>
                <xsd:element ref="ns4:g246198aff7e47a1b643f3d0fa9029b3" minOccurs="0"/>
                <xsd:element ref="ns1:Language" minOccurs="0"/>
                <xsd:element ref="ns3:WEBI_Description_Formulaire" minOccurs="0"/>
                <xsd:element ref="ns1:VariationsItemGroup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21" nillable="true" ma:displayName="Langue" ma:default="Français" ma:format="Dropdown" ma:internalName="Language">
      <xsd:simpleType>
        <xsd:union memberTypes="dms:Text">
          <xsd:simpleType>
            <xsd:restriction base="dms:Choice">
              <xsd:enumeration value="Arabe (Arabie saoudite)"/>
              <xsd:enumeration value="Bulgare (Bulgarie)"/>
              <xsd:enumeration value="Chinois (R.A.S. de Hong Kong)"/>
              <xsd:enumeration value="Chinois (République populaire de Chine)"/>
              <xsd:enumeration value="Chinois (Taïwan)"/>
              <xsd:enumeration value="Croate (Croatie)"/>
              <xsd:enumeration value="Tchèque (République tchèque)"/>
              <xsd:enumeration value="Danois (Danemark)"/>
              <xsd:enumeration value="Néerlandais (Pays-Bas)"/>
              <xsd:enumeration value="Anglais"/>
              <xsd:enumeration value="Estonien (Estonie)"/>
              <xsd:enumeration value="Finnois (Finlande)"/>
              <xsd:enumeration value="Français"/>
              <xsd:enumeration value="Allemand (Allemagne)"/>
              <xsd:enumeration value="Grec (Grèce)"/>
              <xsd:enumeration value="Hébreu (Israël)"/>
              <xsd:enumeration value="Hindi (Inde)"/>
              <xsd:enumeration value="Hongrois (Hongrie)"/>
              <xsd:enumeration value="Indonésien (Indonésie)"/>
              <xsd:enumeration value="Italien (Italie)"/>
              <xsd:enumeration value="Japonais (Japon)"/>
              <xsd:enumeration value="Coréen (Corée)"/>
              <xsd:enumeration value="Letton (Lettonie)"/>
              <xsd:enumeration value="Lituanien (Lituanie)"/>
              <xsd:enumeration value="Malais (Malaisie)"/>
              <xsd:enumeration value="Norvégien (Bokmal) (Norvège)"/>
              <xsd:enumeration value="Polonais (Pologne)"/>
              <xsd:enumeration value="Portugais (Brésil)"/>
              <xsd:enumeration value="Portugais (Portugal)"/>
              <xsd:enumeration value="Roumain (Roumanie)"/>
              <xsd:enumeration value="Russe (Russie)"/>
              <xsd:enumeration value="Serbe (Latin, Serbie)"/>
              <xsd:enumeration value="Slovaque (Slovaquie)"/>
              <xsd:enumeration value="Slovène (Slovénie)"/>
              <xsd:enumeration value="Espagnol (Espagne)"/>
              <xsd:enumeration value="Suédois (Suède)"/>
              <xsd:enumeration value="Thaï (Thaïlande)"/>
              <xsd:enumeration value="Turc (Turquie)"/>
              <xsd:enumeration value="Ukrainien (Ukraine)"/>
              <xsd:enumeration value="Ourdou (République islamique du Pakistan)"/>
              <xsd:enumeration value="Vietnamien (Vietnam)"/>
            </xsd:restriction>
          </xsd:simpleType>
        </xsd:union>
      </xsd:simpleType>
    </xsd:element>
    <xsd:element name="VariationsItemGroupID" ma:index="23" nillable="true" ma:displayName="ID de groupe d'éléments" ma:description="" ma:hidden="true" ma:internalName="VariationsItemGroupID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e89d54-23a5-45a3-acd7-91fee3890110" elementFormDefault="qualified">
    <xsd:import namespace="http://schemas.microsoft.com/office/2006/documentManagement/types"/>
    <xsd:import namespace="http://schemas.microsoft.com/office/infopath/2007/PartnerControls"/>
    <xsd:element name="j7e2c38b93ea4919980a8ad15fca0449" ma:index="8" nillable="true" ma:taxonomy="true" ma:internalName="j7e2c38b93ea4919980a8ad15fca0449" ma:taxonomyFieldName="WEBI_Reseau" ma:displayName="WEBI_Reseau" ma:default="" ma:fieldId="{37e2c38b-93ea-4919-980a-8ad15fca0449}" ma:taxonomyMulti="true" ma:sspId="682bcf27-c602-45d9-8758-4a4369c511e9" ma:termSetId="f60b8e29-f18c-40ab-b177-34081d7a49f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ed4e49024c543f5be96e29f1ab1800f" ma:index="12" nillable="true" ma:taxonomy="true" ma:internalName="jed4e49024c543f5be96e29f1ab1800f" ma:taxonomyFieldName="WEBI_RolesCible" ma:displayName="WEBI_RolesCible" ma:default="" ma:fieldId="{3ed4e490-24c5-43f5-be96-e29f1ab1800f}" ma:taxonomyMulti="true" ma:sspId="682bcf27-c602-45d9-8758-4a4369c511e9" ma:termSetId="2e2edd4e-789e-48e0-900c-b9caa09c036d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368c3e-80e2-40b0-b8c1-d9238e3fae43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hidden="true" ma:list="{516ec482-2a99-49a8-b8b4-efb54bf8946b}" ma:internalName="TaxCatchAll" ma:showField="CatchAllData" ma:web="ad368c3e-80e2-40b0-b8c1-d9238e3fae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516ec482-2a99-49a8-b8b4-efb54bf8946b}" ma:internalName="TaxCatchAllLabel" ma:readOnly="true" ma:showField="CatchAllDataLabel" ma:web="ad368c3e-80e2-40b0-b8c1-d9238e3fae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WEBI_Description_Formulaire" ma:index="22" nillable="true" ma:displayName="WEBI_Description_Formulaire" ma:internalName="WEBI_Description_Formulair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0dcc03-bc73-415b-89e1-6b6950045e78" elementFormDefault="qualified">
    <xsd:import namespace="http://schemas.microsoft.com/office/2006/documentManagement/types"/>
    <xsd:import namespace="http://schemas.microsoft.com/office/infopath/2007/PartnerControls"/>
    <xsd:element name="bc54a20d479e4c64b690bda42543e872" ma:index="14" nillable="true" ma:taxonomy="true" ma:internalName="bc54a20d479e4c64b690bda42543e872" ma:taxonomyFieldName="WEBI_Categorie" ma:displayName="WEBI_Categorie" ma:default="" ma:fieldId="{bc54a20d-479e-4c64-b690-bda42543e872}" ma:taxonomyMulti="true" ma:sspId="682bcf27-c602-45d9-8758-4a4369c511e9" ma:termSetId="34feffc6-77e4-40dd-aed3-7075ca49197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0c6299accff4901a39d60aeb0cc3b17" ma:index="16" nillable="true" ma:taxonomy="true" ma:internalName="b0c6299accff4901a39d60aeb0cc3b17" ma:taxonomyFieldName="WEBI_SsCategorie" ma:displayName="WEBI_SsCategorie" ma:default="" ma:fieldId="{b0c6299a-ccff-4901-a39d-60aeb0cc3b17}" ma:taxonomyMulti="true" ma:sspId="682bcf27-c602-45d9-8758-4a4369c511e9" ma:termSetId="2ce2adbf-a614-4e57-8bfc-feb8094982f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WEBI_DocArchive" ma:index="18" nillable="true" ma:displayName="WEBI_DocArchive" ma:default="0" ma:indexed="true" ma:internalName="WEBI_DocArchive">
      <xsd:simpleType>
        <xsd:restriction base="dms:Boolean"/>
      </xsd:simpleType>
    </xsd:element>
    <xsd:element name="g246198aff7e47a1b643f3d0fa9029b3" ma:index="19" nillable="true" ma:taxonomy="true" ma:internalName="g246198aff7e47a1b643f3d0fa9029b3" ma:taxonomyFieldName="WEBI_TypeDocument" ma:displayName="WEBI_TypeDocument" ma:indexed="true" ma:default="" ma:fieldId="{0246198a-ff7e-47a1-b643-f3d0fa9029b3}" ma:sspId="682bcf27-c602-45d9-8758-4a4369c511e9" ma:termSetId="24f76cbb-f83a-4dc0-a847-5248fe3cbf5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Français</Language>
    <TaxCatchAll xmlns="ad368c3e-80e2-40b0-b8c1-d9238e3fae43">
      <Value>33</Value>
      <Value>29</Value>
      <Value>28</Value>
    </TaxCatchAll>
    <WEBI_Description_Formulaire xmlns="ad368c3e-80e2-40b0-b8c1-d9238e3fae43" xsi:nil="true"/>
    <b0c6299accff4901a39d60aeb0cc3b17 xmlns="500dcc03-bc73-415b-89e1-6b6950045e78">
      <Terms xmlns="http://schemas.microsoft.com/office/infopath/2007/PartnerControls"/>
    </b0c6299accff4901a39d60aeb0cc3b17>
    <j7e2c38b93ea4919980a8ad15fca0449 xmlns="c9e89d54-23a5-45a3-acd7-91fee3890110">
      <Terms xmlns="http://schemas.microsoft.com/office/infopath/2007/PartnerControls">
        <TermInfo xmlns="http://schemas.microsoft.com/office/infopath/2007/PartnerControls">
          <TermName xmlns="http://schemas.microsoft.com/office/infopath/2007/PartnerControls">SFL</TermName>
          <TermId xmlns="http://schemas.microsoft.com/office/infopath/2007/PartnerControls">2ca2df44-e8da-4184-b312-b441627218fa</TermId>
        </TermInfo>
      </Terms>
    </j7e2c38b93ea4919980a8ad15fca0449>
    <jed4e49024c543f5be96e29f1ab1800f xmlns="c9e89d54-23a5-45a3-acd7-91fee3890110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Tous</TermName>
          <TermId xmlns="http://schemas.microsoft.com/office/infopath/2007/PartnerControls">5d20eb79-49db-47b1-9c33-122e7dd79e70</TermId>
        </TermInfo>
      </Terms>
    </jed4e49024c543f5be96e29f1ab1800f>
    <g246198aff7e47a1b643f3d0fa9029b3 xmlns="500dcc03-bc73-415b-89e1-6b6950045e78">
      <Terms xmlns="http://schemas.microsoft.com/office/infopath/2007/PartnerControls">
        <TermInfo xmlns="http://schemas.microsoft.com/office/infopath/2007/PartnerControls">
          <TermName xmlns="http://schemas.microsoft.com/office/infopath/2007/PartnerControls">Document</TermName>
          <TermId xmlns="http://schemas.microsoft.com/office/infopath/2007/PartnerControls">778dd56e-d975-49b2-9bec-33e7097430df</TermId>
        </TermInfo>
      </Terms>
    </g246198aff7e47a1b643f3d0fa9029b3>
    <bc54a20d479e4c64b690bda42543e872 xmlns="500dcc03-bc73-415b-89e1-6b6950045e78">
      <Terms xmlns="http://schemas.microsoft.com/office/infopath/2007/PartnerControls"/>
    </bc54a20d479e4c64b690bda42543e872>
    <WEBI_DocArchive xmlns="500dcc03-bc73-415b-89e1-6b6950045e78">false</WEBI_DocArchive>
    <VariationsItemGroupID xmlns="http://schemas.microsoft.com/sharepoint/v3">0d2d9f2f-54f1-4cee-89e3-5156b8f99a02</VariationsItemGroupID>
  </documentManagement>
</p:properties>
</file>

<file path=customXml/itemProps1.xml><?xml version="1.0" encoding="utf-8"?>
<ds:datastoreItem xmlns:ds="http://schemas.openxmlformats.org/officeDocument/2006/customXml" ds:itemID="{17ECAE35-B969-4201-92BC-30626C8E300B}"/>
</file>

<file path=customXml/itemProps2.xml><?xml version="1.0" encoding="utf-8"?>
<ds:datastoreItem xmlns:ds="http://schemas.openxmlformats.org/officeDocument/2006/customXml" ds:itemID="{1550D4D7-2B74-40D3-B8FC-5A48C3EA4919}"/>
</file>

<file path=customXml/itemProps3.xml><?xml version="1.0" encoding="utf-8"?>
<ds:datastoreItem xmlns:ds="http://schemas.openxmlformats.org/officeDocument/2006/customXml" ds:itemID="{7C51AE16-C564-4DD5-AD76-0A4FEF4A2ADE}"/>
</file>

<file path=docProps/app.xml><?xml version="1.0" encoding="utf-8"?>
<Properties xmlns="http://schemas.openxmlformats.org/officeDocument/2006/extended-properties" xmlns:vt="http://schemas.openxmlformats.org/officeDocument/2006/docPropsVTypes">
  <Template>Blank-FR</Template>
  <TotalTime>558</TotalTime>
  <Words>302</Words>
  <Application>Microsoft Office PowerPoint</Application>
  <PresentationFormat>Affichage à l'écran (4:3)</PresentationFormat>
  <Paragraphs>36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Page blanche</vt:lpstr>
      <vt:lpstr>Présentation PowerPoint</vt:lpstr>
      <vt:lpstr>Présentation PowerPoint</vt:lpstr>
    </vt:vector>
  </TitlesOfParts>
  <Company>Mouvement des caisses Desjardins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Annexe 1 Aperçu de la procédure de traitement des plaintes</dc:title>
  <dc:creator>Maude Gagne</dc:creator>
  <cp:lastModifiedBy>Fernandez, Anne-Noelle</cp:lastModifiedBy>
  <cp:revision>44</cp:revision>
  <dcterms:created xsi:type="dcterms:W3CDTF">2018-01-19T16:09:05Z</dcterms:created>
  <dcterms:modified xsi:type="dcterms:W3CDTF">2018-11-16T19:18:39Z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0x010100EE1F1D503746CF4EB0E2AFCFD736FAF600A853E831D487F845B0D44EBE291C7B23</vt:lpwstr>
  </property>
  <property fmtid="{D5CDD505-2E9C-101B-9397-08002B2CF9AE}" pid="3" name="WEBI_SsCategorie">
    <vt:lpwstr/>
  </property>
  <property fmtid="{D5CDD505-2E9C-101B-9397-08002B2CF9AE}" pid="4" name="WEBI_Reseau">
    <vt:lpwstr>33;#SFL|2ca2df44-e8da-4184-b312-b441627218fa</vt:lpwstr>
  </property>
  <property fmtid="{D5CDD505-2E9C-101B-9397-08002B2CF9AE}" pid="5" name="WEBI_Categorie">
    <vt:lpwstr/>
  </property>
  <property fmtid="{D5CDD505-2E9C-101B-9397-08002B2CF9AE}" pid="6" name="WEBI_RolesCible">
    <vt:lpwstr>28;#Tous|5d20eb79-49db-47b1-9c33-122e7dd79e70</vt:lpwstr>
  </property>
  <property fmtid="{D5CDD505-2E9C-101B-9397-08002B2CF9AE}" pid="7" name="WEBI_TypeDocument">
    <vt:lpwstr>29;#Document|778dd56e-d975-49b2-9bec-33e7097430df</vt:lpwstr>
  </property>
</Properties>
</file>